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4" r:id="rId1"/>
  </p:sldMasterIdLst>
  <p:notesMasterIdLst>
    <p:notesMasterId r:id="rId44"/>
  </p:notesMasterIdLst>
  <p:sldIdLst>
    <p:sldId id="256" r:id="rId2"/>
    <p:sldId id="257" r:id="rId3"/>
    <p:sldId id="284" r:id="rId4"/>
    <p:sldId id="275" r:id="rId5"/>
    <p:sldId id="266" r:id="rId6"/>
    <p:sldId id="267" r:id="rId7"/>
    <p:sldId id="270" r:id="rId8"/>
    <p:sldId id="286" r:id="rId9"/>
    <p:sldId id="277" r:id="rId10"/>
    <p:sldId id="272" r:id="rId11"/>
    <p:sldId id="285" r:id="rId12"/>
    <p:sldId id="289" r:id="rId13"/>
    <p:sldId id="291" r:id="rId14"/>
    <p:sldId id="292" r:id="rId15"/>
    <p:sldId id="298" r:id="rId16"/>
    <p:sldId id="300" r:id="rId17"/>
    <p:sldId id="318" r:id="rId18"/>
    <p:sldId id="299" r:id="rId19"/>
    <p:sldId id="301" r:id="rId20"/>
    <p:sldId id="305" r:id="rId21"/>
    <p:sldId id="306" r:id="rId22"/>
    <p:sldId id="307" r:id="rId23"/>
    <p:sldId id="309" r:id="rId24"/>
    <p:sldId id="312" r:id="rId25"/>
    <p:sldId id="314" r:id="rId26"/>
    <p:sldId id="319" r:id="rId27"/>
    <p:sldId id="329" r:id="rId28"/>
    <p:sldId id="330" r:id="rId29"/>
    <p:sldId id="323" r:id="rId30"/>
    <p:sldId id="262" r:id="rId31"/>
    <p:sldId id="273" r:id="rId32"/>
    <p:sldId id="261" r:id="rId33"/>
    <p:sldId id="326" r:id="rId34"/>
    <p:sldId id="269" r:id="rId35"/>
    <p:sldId id="296" r:id="rId36"/>
    <p:sldId id="295" r:id="rId37"/>
    <p:sldId id="294" r:id="rId38"/>
    <p:sldId id="274" r:id="rId39"/>
    <p:sldId id="332" r:id="rId40"/>
    <p:sldId id="271" r:id="rId41"/>
    <p:sldId id="331" r:id="rId42"/>
    <p:sldId id="32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84" d="100"/>
          <a:sy n="84" d="100"/>
        </p:scale>
        <p:origin x="318" y="90"/>
      </p:cViewPr>
      <p:guideLst/>
    </p:cSldViewPr>
  </p:slideViewPr>
  <p:notesTextViewPr>
    <p:cViewPr>
      <p:scale>
        <a:sx n="1" d="1"/>
        <a:sy n="1" d="1"/>
      </p:scale>
      <p:origin x="0" y="0"/>
    </p:cViewPr>
  </p:notesTextViewPr>
  <p:sorterViewPr>
    <p:cViewPr>
      <p:scale>
        <a:sx n="100" d="100"/>
        <a:sy n="100" d="100"/>
      </p:scale>
      <p:origin x="0" y="-4128"/>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D1258-F9B5-40B0-A794-B913337A367C}"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62452-4538-4751-BD30-482E72DA090C}" type="slidenum">
              <a:rPr lang="en-US" smtClean="0"/>
              <a:t>‹#›</a:t>
            </a:fld>
            <a:endParaRPr lang="en-US"/>
          </a:p>
        </p:txBody>
      </p:sp>
    </p:spTree>
    <p:extLst>
      <p:ext uri="{BB962C8B-B14F-4D97-AF65-F5344CB8AC3E}">
        <p14:creationId xmlns:p14="http://schemas.microsoft.com/office/powerpoint/2010/main" val="390940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ebapps.dol.gov/FederalRegister/HtmlDisplay.aspx?DocId=27169&amp;AgencyId=8&amp;DocumentType=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implemented the “Discovery Room” to help educate parents on what to look for in their own children’s rooms, cars, and in their behavior</a:t>
            </a:r>
          </a:p>
          <a:p>
            <a:endParaRPr lang="en-US" dirty="0"/>
          </a:p>
          <a:p>
            <a:endParaRPr lang="en-US" dirty="0"/>
          </a:p>
        </p:txBody>
      </p:sp>
      <p:sp>
        <p:nvSpPr>
          <p:cNvPr id="4" name="Slide Number Placeholder 3"/>
          <p:cNvSpPr>
            <a:spLocks noGrp="1"/>
          </p:cNvSpPr>
          <p:nvPr>
            <p:ph type="sldNum" sz="quarter" idx="5"/>
          </p:nvPr>
        </p:nvSpPr>
        <p:spPr/>
        <p:txBody>
          <a:bodyPr/>
          <a:lstStyle/>
          <a:p>
            <a:fld id="{5722B7E5-545D-459B-BDF0-481703D8F12A}" type="slidenum">
              <a:rPr lang="en-US" smtClean="0"/>
              <a:t>3</a:t>
            </a:fld>
            <a:endParaRPr lang="en-US"/>
          </a:p>
        </p:txBody>
      </p:sp>
    </p:spTree>
    <p:extLst>
      <p:ext uri="{BB962C8B-B14F-4D97-AF65-F5344CB8AC3E}">
        <p14:creationId xmlns:p14="http://schemas.microsoft.com/office/powerpoint/2010/main" val="383931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Hazelden's first year of operation in Center City, Minnesota, the average daily patient count was seven and the staff numbered three. The addiction treatment program was equally bare-boned, </a:t>
            </a:r>
          </a:p>
        </p:txBody>
      </p:sp>
      <p:sp>
        <p:nvSpPr>
          <p:cNvPr id="4" name="Slide Number Placeholder 3"/>
          <p:cNvSpPr>
            <a:spLocks noGrp="1"/>
          </p:cNvSpPr>
          <p:nvPr>
            <p:ph type="sldNum" sz="quarter" idx="5"/>
          </p:nvPr>
        </p:nvSpPr>
        <p:spPr/>
        <p:txBody>
          <a:bodyPr/>
          <a:lstStyle/>
          <a:p>
            <a:fld id="{84862452-4538-4751-BD30-482E72DA090C}" type="slidenum">
              <a:rPr lang="en-US" smtClean="0"/>
              <a:t>15</a:t>
            </a:fld>
            <a:endParaRPr lang="en-US"/>
          </a:p>
        </p:txBody>
      </p:sp>
    </p:spTree>
    <p:extLst>
      <p:ext uri="{BB962C8B-B14F-4D97-AF65-F5344CB8AC3E}">
        <p14:creationId xmlns:p14="http://schemas.microsoft.com/office/powerpoint/2010/main" val="14108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white"/>
                </a:solidFill>
              </a:rPr>
              <a:t>The Alabama Department of Mental Health operates treatment centers throughout the state that provide treatment at low cost, but getting into treatment is a longer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rPr>
              <a:t>To get into a state-funded treatment program, you will need an assessment. A few treatment centers do their own assessments as part of the admission process, but most require that you go to another location to have the assessment.  You can get state assessments at Wellstone/New Horizons, Family Life Center (sliding scale fee) and the Recovery Resource Center in Birmingham (free) along with other private programs and through individual counselors.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rPr>
              <a:t>Once the facility has the assessment, you are eligible to be admitted or put on a waiting list. Some treatment centers offer pre-treatment groups or services while you are waiting for admission. While you are on the list, you need to stay in touch with the facility where you will be admitted.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endParaRPr>
          </a:p>
          <a:p>
            <a:endParaRPr lang="en-US" dirty="0"/>
          </a:p>
        </p:txBody>
      </p:sp>
      <p:sp>
        <p:nvSpPr>
          <p:cNvPr id="4" name="Slide Number Placeholder 3"/>
          <p:cNvSpPr>
            <a:spLocks noGrp="1"/>
          </p:cNvSpPr>
          <p:nvPr>
            <p:ph type="sldNum" sz="quarter" idx="5"/>
          </p:nvPr>
        </p:nvSpPr>
        <p:spPr/>
        <p:txBody>
          <a:bodyPr/>
          <a:lstStyle/>
          <a:p>
            <a:fld id="{84862452-4538-4751-BD30-482E72DA090C}" type="slidenum">
              <a:rPr lang="en-US" smtClean="0"/>
              <a:t>16</a:t>
            </a:fld>
            <a:endParaRPr lang="en-US"/>
          </a:p>
        </p:txBody>
      </p:sp>
    </p:spTree>
    <p:extLst>
      <p:ext uri="{BB962C8B-B14F-4D97-AF65-F5344CB8AC3E}">
        <p14:creationId xmlns:p14="http://schemas.microsoft.com/office/powerpoint/2010/main" val="181176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Plans also cannot apply separate treatment limitations only to MH/SUD benefits. Most notably, the law aims to remedy both the financial (“quantitative”) and non-financial (“non-quantitative”) ways that plans limit access to addiction and mental health care, more so than plans do for other physical conditions. </a:t>
            </a:r>
            <a:br>
              <a:rPr lang="en-US" u="sng" dirty="0">
                <a:solidFill>
                  <a:srgbClr val="10AD8E"/>
                </a:solidFill>
                <a:hlinkClick r:id="rId3">
                  <a:extLst>
                    <a:ext uri="{A12FA001-AC4F-418D-AE19-62706E023703}">
                      <ahyp:hlinkClr xmlns:ahyp="http://schemas.microsoft.com/office/drawing/2018/hyperlinkcolor" val="tx"/>
                    </a:ext>
                  </a:extLst>
                </a:hlinkClick>
              </a:rPr>
            </a:br>
            <a:endParaRPr lang="en-US" dirty="0"/>
          </a:p>
        </p:txBody>
      </p:sp>
      <p:sp>
        <p:nvSpPr>
          <p:cNvPr id="4" name="Slide Number Placeholder 3"/>
          <p:cNvSpPr>
            <a:spLocks noGrp="1"/>
          </p:cNvSpPr>
          <p:nvPr>
            <p:ph type="sldNum" sz="quarter" idx="5"/>
          </p:nvPr>
        </p:nvSpPr>
        <p:spPr/>
        <p:txBody>
          <a:bodyPr/>
          <a:lstStyle/>
          <a:p>
            <a:fld id="{84862452-4538-4751-BD30-482E72DA090C}" type="slidenum">
              <a:rPr lang="en-US" smtClean="0"/>
              <a:t>21</a:t>
            </a:fld>
            <a:endParaRPr lang="en-US"/>
          </a:p>
        </p:txBody>
      </p:sp>
    </p:spTree>
    <p:extLst>
      <p:ext uri="{BB962C8B-B14F-4D97-AF65-F5344CB8AC3E}">
        <p14:creationId xmlns:p14="http://schemas.microsoft.com/office/powerpoint/2010/main" val="1790988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rPr>
              <a:t>The 5-year stratified </a:t>
            </a:r>
            <a:r>
              <a:rPr lang="en-US" dirty="0" err="1">
                <a:solidFill>
                  <a:srgbClr val="000000"/>
                </a:solidFill>
                <a:latin typeface="arial" panose="020B0604020202020204" pitchFamily="34" charset="0"/>
              </a:rPr>
              <a:t>followup</a:t>
            </a:r>
            <a:r>
              <a:rPr lang="en-US" dirty="0">
                <a:solidFill>
                  <a:srgbClr val="000000"/>
                </a:solidFill>
                <a:latin typeface="arial" panose="020B0604020202020204" pitchFamily="34" charset="0"/>
              </a:rPr>
              <a:t> sample included 1,393 of the same individuals in the 1-year </a:t>
            </a:r>
            <a:r>
              <a:rPr lang="en-US" dirty="0" err="1">
                <a:solidFill>
                  <a:srgbClr val="000000"/>
                </a:solidFill>
                <a:latin typeface="arial" panose="020B0604020202020204" pitchFamily="34" charset="0"/>
              </a:rPr>
              <a:t>followup</a:t>
            </a:r>
            <a:r>
              <a:rPr lang="en-US" dirty="0">
                <a:solidFill>
                  <a:srgbClr val="000000"/>
                </a:solidFill>
                <a:latin typeface="arial" panose="020B0604020202020204" pitchFamily="34" charset="0"/>
              </a:rPr>
              <a:t> sample. Analyses were restricted to patients participating in both </a:t>
            </a:r>
            <a:r>
              <a:rPr lang="en-US" dirty="0" err="1">
                <a:solidFill>
                  <a:srgbClr val="000000"/>
                </a:solidFill>
                <a:latin typeface="arial" panose="020B0604020202020204" pitchFamily="34" charset="0"/>
              </a:rPr>
              <a:t>followups</a:t>
            </a:r>
            <a:r>
              <a:rPr lang="en-US" dirty="0">
                <a:solidFill>
                  <a:srgbClr val="000000"/>
                </a:solidFill>
                <a:latin typeface="arial" panose="020B0604020202020204" pitchFamily="34" charset="0"/>
              </a:rPr>
              <a:t>. </a:t>
            </a:r>
            <a:r>
              <a:rPr lang="en-US" dirty="0">
                <a:latin typeface="arial" panose="020B0604020202020204" pitchFamily="34" charset="0"/>
              </a:rPr>
              <a:t>Reductions in prevalence of cocaine use in the year after treatment (compared to the preadmission year) by patients were associated with longer treatment durations (particularly 6 months or more in LTR and ODF</a:t>
            </a:r>
            <a:r>
              <a:rPr lang="en-US" dirty="0">
                <a:solidFill>
                  <a:srgbClr val="000000"/>
                </a:solidFill>
                <a:latin typeface="arial" panose="020B0604020202020204" pitchFamily="34" charset="0"/>
              </a:rPr>
              <a:t>). In addition, reductions in illegal activity and increases in full-time employment were related to treatment stays of 6 months or longer for patients in LTR. </a:t>
            </a:r>
            <a:r>
              <a:rPr lang="en-US" dirty="0">
                <a:latin typeface="arial" panose="020B0604020202020204" pitchFamily="34" charset="0"/>
              </a:rPr>
              <a:t>The DATOS results from the 1-year and 5-year post-treatment </a:t>
            </a:r>
            <a:r>
              <a:rPr lang="en-US" dirty="0" err="1">
                <a:latin typeface="arial" panose="020B0604020202020204" pitchFamily="34" charset="0"/>
              </a:rPr>
              <a:t>followup</a:t>
            </a:r>
            <a:r>
              <a:rPr lang="en-US" dirty="0">
                <a:latin typeface="arial" panose="020B0604020202020204" pitchFamily="34" charset="0"/>
              </a:rPr>
              <a:t> combined suggest the stability of outcomes of substance abuse treatment.</a:t>
            </a:r>
            <a:r>
              <a:rPr lang="en-US" dirty="0">
                <a:solidFill>
                  <a:srgbClr val="000000"/>
                </a:solidFill>
                <a:latin typeface="arial" panose="020B0604020202020204" pitchFamily="34" charset="0"/>
              </a:rPr>
              <a:t> While results are generally consistent with the full 1-year </a:t>
            </a:r>
            <a:r>
              <a:rPr lang="en-US" dirty="0" err="1">
                <a:solidFill>
                  <a:srgbClr val="000000"/>
                </a:solidFill>
                <a:latin typeface="arial" panose="020B0604020202020204" pitchFamily="34" charset="0"/>
              </a:rPr>
              <a:t>followup</a:t>
            </a:r>
            <a:r>
              <a:rPr lang="en-US" dirty="0">
                <a:solidFill>
                  <a:srgbClr val="000000"/>
                </a:solidFill>
                <a:latin typeface="arial" panose="020B0604020202020204" pitchFamily="34" charset="0"/>
              </a:rPr>
              <a:t>, reduced sample size and bias of the sample toward patients with longer treatment retention may have attenuated the findings.</a:t>
            </a:r>
            <a:endParaRPr lang="en-US" dirty="0"/>
          </a:p>
          <a:p>
            <a:endParaRPr lang="en-US" dirty="0"/>
          </a:p>
        </p:txBody>
      </p:sp>
      <p:sp>
        <p:nvSpPr>
          <p:cNvPr id="4" name="Slide Number Placeholder 3"/>
          <p:cNvSpPr>
            <a:spLocks noGrp="1"/>
          </p:cNvSpPr>
          <p:nvPr>
            <p:ph type="sldNum" sz="quarter" idx="5"/>
          </p:nvPr>
        </p:nvSpPr>
        <p:spPr/>
        <p:txBody>
          <a:bodyPr/>
          <a:lstStyle/>
          <a:p>
            <a:fld id="{84862452-4538-4751-BD30-482E72DA090C}" type="slidenum">
              <a:rPr lang="en-US" smtClean="0"/>
              <a:t>23</a:t>
            </a:fld>
            <a:endParaRPr lang="en-US"/>
          </a:p>
        </p:txBody>
      </p:sp>
    </p:spTree>
    <p:extLst>
      <p:ext uri="{BB962C8B-B14F-4D97-AF65-F5344CB8AC3E}">
        <p14:creationId xmlns:p14="http://schemas.microsoft.com/office/powerpoint/2010/main" val="2817235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no regulation of Sober Living in Alabama.  Georgia has GARR</a:t>
            </a:r>
          </a:p>
        </p:txBody>
      </p:sp>
      <p:sp>
        <p:nvSpPr>
          <p:cNvPr id="4" name="Slide Number Placeholder 3"/>
          <p:cNvSpPr>
            <a:spLocks noGrp="1"/>
          </p:cNvSpPr>
          <p:nvPr>
            <p:ph type="sldNum" sz="quarter" idx="5"/>
          </p:nvPr>
        </p:nvSpPr>
        <p:spPr/>
        <p:txBody>
          <a:bodyPr/>
          <a:lstStyle/>
          <a:p>
            <a:fld id="{84862452-4538-4751-BD30-482E72DA090C}" type="slidenum">
              <a:rPr lang="en-US" smtClean="0"/>
              <a:t>26</a:t>
            </a:fld>
            <a:endParaRPr lang="en-US"/>
          </a:p>
        </p:txBody>
      </p:sp>
    </p:spTree>
    <p:extLst>
      <p:ext uri="{BB962C8B-B14F-4D97-AF65-F5344CB8AC3E}">
        <p14:creationId xmlns:p14="http://schemas.microsoft.com/office/powerpoint/2010/main" val="197003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I have been less fearful to face what was perhaps evident to everyone but us if I knew what types of support programs were available and our dreams of college may not have to die with the acknowledgement of the problem?</a:t>
            </a:r>
          </a:p>
        </p:txBody>
      </p:sp>
      <p:sp>
        <p:nvSpPr>
          <p:cNvPr id="4" name="Slide Number Placeholder 3"/>
          <p:cNvSpPr>
            <a:spLocks noGrp="1"/>
          </p:cNvSpPr>
          <p:nvPr>
            <p:ph type="sldNum" sz="quarter" idx="5"/>
          </p:nvPr>
        </p:nvSpPr>
        <p:spPr/>
        <p:txBody>
          <a:bodyPr/>
          <a:lstStyle/>
          <a:p>
            <a:fld id="{5722B7E5-545D-459B-BDF0-481703D8F12A}" type="slidenum">
              <a:rPr lang="en-US" smtClean="0"/>
              <a:t>33</a:t>
            </a:fld>
            <a:endParaRPr lang="en-US"/>
          </a:p>
        </p:txBody>
      </p:sp>
    </p:spTree>
    <p:extLst>
      <p:ext uri="{BB962C8B-B14F-4D97-AF65-F5344CB8AC3E}">
        <p14:creationId xmlns:p14="http://schemas.microsoft.com/office/powerpoint/2010/main" val="2782899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862452-4538-4751-BD30-482E72DA090C}" type="slidenum">
              <a:rPr lang="en-US" smtClean="0"/>
              <a:t>41</a:t>
            </a:fld>
            <a:endParaRPr lang="en-US"/>
          </a:p>
        </p:txBody>
      </p:sp>
    </p:spTree>
    <p:extLst>
      <p:ext uri="{BB962C8B-B14F-4D97-AF65-F5344CB8AC3E}">
        <p14:creationId xmlns:p14="http://schemas.microsoft.com/office/powerpoint/2010/main" val="21381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82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63571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266233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902289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98132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674078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7699492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40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3679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2013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00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5493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701412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19971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421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0510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17544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646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586B75A-687E-405C-8A0B-8D00578BA2C3}" type="datetimeFigureOut">
              <a:rPr lang="en-US" smtClean="0"/>
              <a:pPr/>
              <a:t>6/11/2019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4885730"/>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 id="2147484021" r:id="rId18"/>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www.selfrecovery.net/" TargetMode="External"/><Relationship Id="rId3" Type="http://schemas.openxmlformats.org/officeDocument/2006/relationships/hyperlink" Target="https://adatc.org/" TargetMode="External"/><Relationship Id="rId7" Type="http://schemas.openxmlformats.org/officeDocument/2006/relationships/hyperlink" Target="https://www.thejourneydetox.com/" TargetMode="External"/><Relationship Id="rId2" Type="http://schemas.openxmlformats.org/officeDocument/2006/relationships/hyperlink" Target="http://www.anotherchancedecatur.com/" TargetMode="External"/><Relationship Id="rId1" Type="http://schemas.openxmlformats.org/officeDocument/2006/relationships/slideLayout" Target="../slideLayouts/slideLayout7.xml"/><Relationship Id="rId6" Type="http://schemas.openxmlformats.org/officeDocument/2006/relationships/hyperlink" Target="https://www.crestwoodmedcenter.com/crestwood-medical-center/behavioral-health.aspx" TargetMode="External"/><Relationship Id="rId5" Type="http://schemas.openxmlformats.org/officeDocument/2006/relationships/hyperlink" Target="https://www.uabmedicine.org/addiction-recovery-getting-started" TargetMode="External"/><Relationship Id="rId10" Type="http://schemas.openxmlformats.org/officeDocument/2006/relationships/hyperlink" Target="https://www.notonemorealabama.org/detox-programs-medically-managed.html" TargetMode="External"/><Relationship Id="rId4" Type="http://schemas.openxmlformats.org/officeDocument/2006/relationships/hyperlink" Target="https://bradfordhealth.com/" TargetMode="External"/><Relationship Id="rId9" Type="http://schemas.openxmlformats.org/officeDocument/2006/relationships/hyperlink" Target="https://www.riverviewregional.com/Medical-Services/Featured-Medical-Services/Medical-Detoxification-New-Vision-.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books/NBK64109/" TargetMode="External"/><Relationship Id="rId2" Type="http://schemas.openxmlformats.org/officeDocument/2006/relationships/hyperlink" Target="http://asamcontinuum.org/knowledgebase/what-are-the-six-dimensions-of-the-asam-criteria/" TargetMode="External"/><Relationship Id="rId1" Type="http://schemas.openxmlformats.org/officeDocument/2006/relationships/slideLayout" Target="../slideLayouts/slideLayout7.xml"/><Relationship Id="rId4" Type="http://schemas.openxmlformats.org/officeDocument/2006/relationships/hyperlink" Target="https://www.samhsa.gov/medication-assisted-treatment/treatment#medications-used-in-ma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notonemorealabama.org/al-state-assisted-facilities--other-low-cost-programs.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notonemorealabama.org/al-state-assisted-facilities--other-low-cost-programs.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notonemorealabama.org/primary--extended-treatment-programs.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ebapps.dol.gov/FederalRegister/HtmlDisplay.aspx?DocId=27169&amp;AgencyId=8&amp;DocumentType=2"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samhsa.gov/newsroom/press-announcements/20160204030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npr.org/sections/health-shots/2016/10/01/495031077/how-we-got-here-treating-addiction-in-28-days" TargetMode="External"/><Relationship Id="rId5" Type="http://schemas.openxmlformats.org/officeDocument/2006/relationships/hyperlink" Target="https://www.naatp.org/" TargetMode="External"/><Relationship Id="rId4" Type="http://schemas.openxmlformats.org/officeDocument/2006/relationships/hyperlink" Target="http://www.samhsa.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hindawi.com/62071482/" TargetMode="External"/><Relationship Id="rId2" Type="http://schemas.openxmlformats.org/officeDocument/2006/relationships/hyperlink" Target="http://dx.doi.org/10.1155/2014/692423" TargetMode="External"/><Relationship Id="rId1" Type="http://schemas.openxmlformats.org/officeDocument/2006/relationships/slideLayout" Target="../slideLayouts/slideLayout7.xml"/><Relationship Id="rId4" Type="http://schemas.openxmlformats.org/officeDocument/2006/relationships/hyperlink" Target="https://www.hindawi.com/86152323/"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notonemorealabama.org/sober-living-programs.html" TargetMode="External"/><Relationship Id="rId2" Type="http://schemas.openxmlformats.org/officeDocument/2006/relationships/hyperlink" Target="https://www.notonemorealabama.org/al-state-assisted-facilities--other-low-cost-programs.htm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notonemorealabama.org/faith-based-programs.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sciencedirect.com/science/article/pii/S014067361732812X"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1">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6F713-E1F1-4AF1-BD74-DEFA19D48FA3}"/>
              </a:ext>
            </a:extLst>
          </p:cNvPr>
          <p:cNvSpPr>
            <a:spLocks noGrp="1"/>
          </p:cNvSpPr>
          <p:nvPr>
            <p:ph type="ctrTitle"/>
          </p:nvPr>
        </p:nvSpPr>
        <p:spPr>
          <a:xfrm>
            <a:off x="7259540" y="628617"/>
            <a:ext cx="4699221" cy="3482207"/>
          </a:xfrm>
        </p:spPr>
        <p:txBody>
          <a:bodyPr>
            <a:normAutofit/>
          </a:bodyPr>
          <a:lstStyle/>
          <a:p>
            <a:r>
              <a:rPr lang="en-US" sz="3200" dirty="0">
                <a:solidFill>
                  <a:srgbClr val="FFFFFF"/>
                </a:solidFill>
              </a:rPr>
              <a:t>Lori </a:t>
            </a:r>
            <a:r>
              <a:rPr lang="en-US" sz="3200" dirty="0" err="1">
                <a:solidFill>
                  <a:srgbClr val="FFFFFF"/>
                </a:solidFill>
              </a:rPr>
              <a:t>Lioce</a:t>
            </a:r>
            <a:br>
              <a:rPr lang="en-US" sz="3200" dirty="0">
                <a:solidFill>
                  <a:srgbClr val="FFFFFF"/>
                </a:solidFill>
              </a:rPr>
            </a:br>
            <a:r>
              <a:rPr lang="en-US" sz="3200" dirty="0">
                <a:solidFill>
                  <a:srgbClr val="FFFFFF"/>
                </a:solidFill>
              </a:rPr>
              <a:t>Shannan Roberts</a:t>
            </a:r>
            <a:br>
              <a:rPr lang="en-US" sz="3200" dirty="0">
                <a:solidFill>
                  <a:srgbClr val="FFFFFF"/>
                </a:solidFill>
              </a:rPr>
            </a:br>
            <a:r>
              <a:rPr lang="en-US" sz="3200" dirty="0">
                <a:solidFill>
                  <a:srgbClr val="FFFFFF"/>
                </a:solidFill>
              </a:rPr>
              <a:t>Patty Sykstus</a:t>
            </a:r>
          </a:p>
        </p:txBody>
      </p:sp>
      <p:sp>
        <p:nvSpPr>
          <p:cNvPr id="3" name="Subtitle 2">
            <a:extLst>
              <a:ext uri="{FF2B5EF4-FFF2-40B4-BE49-F238E27FC236}">
                <a16:creationId xmlns:a16="http://schemas.microsoft.com/office/drawing/2014/main" id="{96B3EB63-C673-43AD-8939-DA04843D0592}"/>
              </a:ext>
            </a:extLst>
          </p:cNvPr>
          <p:cNvSpPr>
            <a:spLocks noGrp="1"/>
          </p:cNvSpPr>
          <p:nvPr>
            <p:ph type="subTitle" idx="1"/>
          </p:nvPr>
        </p:nvSpPr>
        <p:spPr>
          <a:xfrm>
            <a:off x="7679312" y="4399228"/>
            <a:ext cx="2827315" cy="1564744"/>
          </a:xfrm>
        </p:spPr>
        <p:txBody>
          <a:bodyPr>
            <a:normAutofit/>
          </a:bodyPr>
          <a:lstStyle/>
          <a:p>
            <a:r>
              <a:rPr lang="en-US" dirty="0">
                <a:solidFill>
                  <a:srgbClr val="0F496F"/>
                </a:solidFill>
              </a:rPr>
              <a:t>Not One More Alabama</a:t>
            </a:r>
          </a:p>
        </p:txBody>
      </p:sp>
      <p:sp useBgFill="1">
        <p:nvSpPr>
          <p:cNvPr id="24"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generated with very high confidence">
            <a:extLst>
              <a:ext uri="{FF2B5EF4-FFF2-40B4-BE49-F238E27FC236}">
                <a16:creationId xmlns:a16="http://schemas.microsoft.com/office/drawing/2014/main" id="{899AEC04-8485-456A-86A8-32AD73C1666C}"/>
              </a:ext>
            </a:extLst>
          </p:cNvPr>
          <p:cNvPicPr>
            <a:picLocks noChangeAspect="1"/>
          </p:cNvPicPr>
          <p:nvPr/>
        </p:nvPicPr>
        <p:blipFill rotWithShape="1">
          <a:blip r:embed="rId2"/>
          <a:srcRect l="2129" t="1298" r="1953" b="62968"/>
          <a:stretch/>
        </p:blipFill>
        <p:spPr>
          <a:xfrm>
            <a:off x="1101217" y="1743132"/>
            <a:ext cx="5450437" cy="3042018"/>
          </a:xfrm>
          <a:prstGeom prst="rect">
            <a:avLst/>
          </a:prstGeom>
        </p:spPr>
      </p:pic>
      <p:grpSp>
        <p:nvGrpSpPr>
          <p:cNvPr id="25" name="Group 15">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7" name="Straight Connector 16">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0544692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1ECD48A-A6CE-48F3-8E89-3399C9938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Single Corner Snipped 72">
            <a:extLst>
              <a:ext uri="{FF2B5EF4-FFF2-40B4-BE49-F238E27FC236}">
                <a16:creationId xmlns:a16="http://schemas.microsoft.com/office/drawing/2014/main" id="{0A3F7A1B-3080-4A65-A240-2E1A6EF8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
            <a:ext cx="12188952" cy="5571071"/>
          </a:xfrm>
          <a:prstGeom prst="snip1Rect">
            <a:avLst>
              <a:gd name="adj"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https://lh3.googleusercontent.com/iKfZYXbvFiiE7uCBxWNGxnPvSKTu-ePEr8Uw158kv7-xxj44QS4R5VXyHNx_tDeCvMMZVwut39z2mvmcxFtTyY5xn9NKTk1LNTNQ4T1lyh7mrLbtU-U5hhWJtmhLW6iEuh_R30DIFP2scmxhZI3alY6YpAyqbSvykc6ku17FN9Jz1OoXpRWIsZZtXHuobHVjW_gyFqA8D3g4rrLZd5dBItRGuyjxre99wU1gRAaN_Sa5HbNDOgSqluKziid8K10WfnIMICDBWejeo3u4UfgLCk488CoPK-6BptG1GpaSewF9v2XwJgOu_C6NC0zXsASKdQ4wd5UEC1UaBRth8k68jaNxQnZNT8AYvbhE4jazbc4dq-m5_J0-S-aVQeQdtM15kfpqP36wZ6wI4PkDvbGSFSwXtIgEUcRKwXEjKYhYu3AxCnoXnNJKjZv-yxCNojVe60dSDcOLUuu-PCmO5dXIg0mfRnkktaH0E-GpljKsTWkX_SDkxa4g-X3EYiyv_VBoOikY4JZ_Vy0YSSQ44SavlnOJZXZRRZBY_JUev5MXZpTFU7VHnNuNJ6MZEuL5Y6LAUBPABPNPEq0wsZp0Ncb-UqUuegK-S49tSjDSoqEL0mg6ByHaPU_eq9I2TLVUVxPu=w532-h523-no">
            <a:extLst>
              <a:ext uri="{FF2B5EF4-FFF2-40B4-BE49-F238E27FC236}">
                <a16:creationId xmlns:a16="http://schemas.microsoft.com/office/drawing/2014/main" id="{ED48E28C-D3F0-4871-9E33-A3C15118C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076" y="145304"/>
            <a:ext cx="5522403" cy="542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30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84D44C-69FC-4667-8CB6-5FA18A685056}"/>
              </a:ext>
            </a:extLst>
          </p:cNvPr>
          <p:cNvSpPr txBox="1"/>
          <p:nvPr/>
        </p:nvSpPr>
        <p:spPr>
          <a:xfrm>
            <a:off x="1500501" y="1177281"/>
            <a:ext cx="8563555" cy="5847755"/>
          </a:xfrm>
          <a:prstGeom prst="rect">
            <a:avLst/>
          </a:prstGeom>
          <a:noFill/>
        </p:spPr>
        <p:txBody>
          <a:bodyPr wrap="square" rtlCol="0">
            <a:spAutoFit/>
          </a:bodyPr>
          <a:lstStyle/>
          <a:p>
            <a:pPr marL="342900" indent="-342900">
              <a:buFont typeface="Arial" panose="020B0604020202020204" pitchFamily="34" charset="0"/>
              <a:buChar char="•"/>
            </a:pPr>
            <a:r>
              <a:rPr lang="en-US" sz="2000" dirty="0"/>
              <a:t>Detox</a:t>
            </a:r>
          </a:p>
          <a:p>
            <a:pPr marL="342900" indent="-342900">
              <a:buFont typeface="Arial" panose="020B0604020202020204" pitchFamily="34" charset="0"/>
              <a:buChar char="•"/>
            </a:pPr>
            <a:r>
              <a:rPr lang="en-US" sz="2000" dirty="0"/>
              <a:t>Inpatient Treatment</a:t>
            </a:r>
          </a:p>
          <a:p>
            <a:pPr marL="342900" indent="-342900">
              <a:buFont typeface="Arial" panose="020B0604020202020204" pitchFamily="34" charset="0"/>
              <a:buChar char="•"/>
            </a:pPr>
            <a:r>
              <a:rPr lang="en-US" sz="2000" dirty="0"/>
              <a:t>Outpatient Treatment &amp; Continuing Care</a:t>
            </a:r>
          </a:p>
          <a:p>
            <a:pPr marL="342900" indent="-342900">
              <a:buFont typeface="Arial" panose="020B0604020202020204" pitchFamily="34" charset="0"/>
              <a:buChar char="•"/>
            </a:pPr>
            <a:r>
              <a:rPr lang="en-US" sz="2000" dirty="0"/>
              <a:t>Minnesota Model/Twelve Step Facilitation</a:t>
            </a:r>
          </a:p>
          <a:p>
            <a:pPr marL="342900" indent="-342900">
              <a:buFont typeface="Arial" panose="020B0604020202020204" pitchFamily="34" charset="0"/>
              <a:buChar char="•"/>
            </a:pPr>
            <a:r>
              <a:rPr lang="en-US" sz="2000" dirty="0"/>
              <a:t>Insurance</a:t>
            </a:r>
          </a:p>
          <a:p>
            <a:pPr marL="342900" indent="-342900">
              <a:buFont typeface="Arial" panose="020B0604020202020204" pitchFamily="34" charset="0"/>
              <a:buChar char="•"/>
            </a:pPr>
            <a:r>
              <a:rPr lang="en-US" sz="2000" dirty="0"/>
              <a:t>Parity</a:t>
            </a:r>
          </a:p>
          <a:p>
            <a:pPr marL="342900" indent="-342900">
              <a:buFont typeface="Arial" panose="020B0604020202020204" pitchFamily="34" charset="0"/>
              <a:buChar char="•"/>
            </a:pPr>
            <a:r>
              <a:rPr lang="en-US" sz="2000" dirty="0"/>
              <a:t>Length of Time in Treatment - 14-28 day model </a:t>
            </a:r>
          </a:p>
          <a:p>
            <a:pPr marL="342900" indent="-342900">
              <a:buFont typeface="Arial" panose="020B0604020202020204" pitchFamily="34" charset="0"/>
              <a:buChar char="•"/>
            </a:pPr>
            <a:r>
              <a:rPr lang="en-US" sz="2000" dirty="0"/>
              <a:t>Co-occurring disorders</a:t>
            </a:r>
          </a:p>
          <a:p>
            <a:pPr marL="285750" indent="-285750">
              <a:buFont typeface="Arial" panose="020B0604020202020204" pitchFamily="34" charset="0"/>
              <a:buChar char="•"/>
            </a:pPr>
            <a:r>
              <a:rPr lang="en-US" sz="2000" dirty="0"/>
              <a:t>Sober Living/Recovery Residences/Halfway Houses/Therapeutic Communities</a:t>
            </a:r>
          </a:p>
          <a:p>
            <a:pPr marL="285750" indent="-285750">
              <a:buFont typeface="Arial" panose="020B0604020202020204" pitchFamily="34" charset="0"/>
              <a:buChar char="•"/>
            </a:pPr>
            <a:r>
              <a:rPr lang="en-US" sz="2000" dirty="0"/>
              <a:t>State Funded Programs</a:t>
            </a:r>
          </a:p>
          <a:p>
            <a:pPr marL="285750" indent="-285750">
              <a:buFont typeface="Arial" panose="020B0604020202020204" pitchFamily="34" charset="0"/>
              <a:buChar char="•"/>
            </a:pPr>
            <a:r>
              <a:rPr lang="en-US" sz="2000" dirty="0"/>
              <a:t>Faith Based Programs</a:t>
            </a:r>
          </a:p>
          <a:p>
            <a:pPr marL="285750" indent="-285750">
              <a:buFont typeface="Arial" panose="020B0604020202020204" pitchFamily="34" charset="0"/>
              <a:buChar char="•"/>
            </a:pPr>
            <a:r>
              <a:rPr lang="en-US" sz="2000" dirty="0"/>
              <a:t>Recovery Support Services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Medication Assisted Treatment – Throughout all levels/types of care</a:t>
            </a:r>
          </a:p>
          <a:p>
            <a:endParaRPr lang="en-US" dirty="0"/>
          </a:p>
          <a:p>
            <a:endParaRPr lang="en-US" dirty="0"/>
          </a:p>
          <a:p>
            <a:endParaRPr lang="en-US" dirty="0"/>
          </a:p>
        </p:txBody>
      </p:sp>
      <p:sp>
        <p:nvSpPr>
          <p:cNvPr id="3" name="Rectangle 2">
            <a:extLst>
              <a:ext uri="{FF2B5EF4-FFF2-40B4-BE49-F238E27FC236}">
                <a16:creationId xmlns:a16="http://schemas.microsoft.com/office/drawing/2014/main" id="{D7259EE6-D4EC-409B-AE12-FAB9E3DCD679}"/>
              </a:ext>
            </a:extLst>
          </p:cNvPr>
          <p:cNvSpPr/>
          <p:nvPr/>
        </p:nvSpPr>
        <p:spPr>
          <a:xfrm>
            <a:off x="2236967" y="253951"/>
            <a:ext cx="740298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Navigating Treatment</a:t>
            </a:r>
          </a:p>
        </p:txBody>
      </p:sp>
    </p:spTree>
    <p:extLst>
      <p:ext uri="{BB962C8B-B14F-4D97-AF65-F5344CB8AC3E}">
        <p14:creationId xmlns:p14="http://schemas.microsoft.com/office/powerpoint/2010/main" val="184739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97F2D3-1799-4B19-A055-E3AE7632B763}"/>
              </a:ext>
            </a:extLst>
          </p:cNvPr>
          <p:cNvSpPr/>
          <p:nvPr/>
        </p:nvSpPr>
        <p:spPr>
          <a:xfrm>
            <a:off x="1202121" y="2577286"/>
            <a:ext cx="9310978" cy="3416320"/>
          </a:xfrm>
          <a:prstGeom prst="rect">
            <a:avLst/>
          </a:prstGeom>
        </p:spPr>
        <p:txBody>
          <a:bodyPr wrap="square">
            <a:spAutoFit/>
          </a:bodyPr>
          <a:lstStyle/>
          <a:p>
            <a:pPr>
              <a:buFont typeface="Arial" panose="020B0604020202020204" pitchFamily="34" charset="0"/>
              <a:buChar char="•"/>
            </a:pPr>
            <a:r>
              <a:rPr lang="en-US" b="1" dirty="0">
                <a:solidFill>
                  <a:srgbClr val="24678D"/>
                </a:solidFill>
                <a:latin typeface="Droid Sans"/>
                <a:hlinkClick r:id="rId2"/>
              </a:rPr>
              <a:t>Another Chance</a:t>
            </a:r>
            <a:r>
              <a:rPr lang="en-US" dirty="0">
                <a:solidFill>
                  <a:srgbClr val="2A2A2A"/>
                </a:solidFill>
                <a:latin typeface="Droid Sans"/>
              </a:rPr>
              <a:t>, Decatur Morgan Hospital - Decatur, accepts Medicaid, Medicare, 3rd Party Insurance, Sliding Scale. Assessments can be scheduled M - F, 8 am - 3 pm. (256) 973-6710  </a:t>
            </a:r>
          </a:p>
          <a:p>
            <a:pPr>
              <a:buFont typeface="Arial" panose="020B0604020202020204" pitchFamily="34" charset="0"/>
              <a:buChar char="•"/>
            </a:pPr>
            <a:r>
              <a:rPr lang="en-US" b="1" dirty="0">
                <a:solidFill>
                  <a:srgbClr val="24678D"/>
                </a:solidFill>
                <a:latin typeface="Droid Sans"/>
                <a:hlinkClick r:id="rId3"/>
              </a:rPr>
              <a:t>Pearson Hall</a:t>
            </a:r>
            <a:r>
              <a:rPr lang="en-US" dirty="0">
                <a:solidFill>
                  <a:srgbClr val="2A2A2A"/>
                </a:solidFill>
                <a:latin typeface="Droid Sans"/>
              </a:rPr>
              <a:t> - Birmingham, State funded (205) 923-6552</a:t>
            </a:r>
          </a:p>
          <a:p>
            <a:pPr>
              <a:buFont typeface="Arial" panose="020B0604020202020204" pitchFamily="34" charset="0"/>
              <a:buChar char="•"/>
            </a:pPr>
            <a:r>
              <a:rPr lang="en-US" b="1" dirty="0">
                <a:solidFill>
                  <a:srgbClr val="24678D"/>
                </a:solidFill>
                <a:latin typeface="Droid Sans"/>
                <a:hlinkClick r:id="rId4"/>
              </a:rPr>
              <a:t>Bradford Health Services</a:t>
            </a:r>
            <a:r>
              <a:rPr lang="en-US" dirty="0">
                <a:solidFill>
                  <a:srgbClr val="2A2A2A"/>
                </a:solidFill>
                <a:latin typeface="Droid Sans"/>
              </a:rPr>
              <a:t> - Warrior, Madison, Jasper, Talladega, Pulaski (888) 577-0012</a:t>
            </a:r>
          </a:p>
          <a:p>
            <a:pPr>
              <a:buFont typeface="Arial" panose="020B0604020202020204" pitchFamily="34" charset="0"/>
              <a:buChar char="•"/>
            </a:pPr>
            <a:r>
              <a:rPr lang="en-US" b="1" dirty="0">
                <a:solidFill>
                  <a:srgbClr val="24678D"/>
                </a:solidFill>
                <a:latin typeface="Droid Sans"/>
                <a:hlinkClick r:id="rId5"/>
              </a:rPr>
              <a:t>University of Alabama in Birmingham (UAB) Substance Abuse Programs</a:t>
            </a:r>
            <a:r>
              <a:rPr lang="en-US" dirty="0">
                <a:solidFill>
                  <a:srgbClr val="2A2A2A"/>
                </a:solidFill>
                <a:latin typeface="Droid Sans"/>
              </a:rPr>
              <a:t> (205) 975-7350</a:t>
            </a:r>
          </a:p>
          <a:p>
            <a:pPr>
              <a:buFont typeface="Arial" panose="020B0604020202020204" pitchFamily="34" charset="0"/>
              <a:buChar char="•"/>
            </a:pPr>
            <a:r>
              <a:rPr lang="en-US" b="1" dirty="0">
                <a:solidFill>
                  <a:srgbClr val="24678D"/>
                </a:solidFill>
                <a:latin typeface="Droid Sans"/>
                <a:hlinkClick r:id="rId6"/>
              </a:rPr>
              <a:t>Crestwood Medical Center/Behavioral Health Services</a:t>
            </a:r>
            <a:r>
              <a:rPr lang="en-US" dirty="0">
                <a:solidFill>
                  <a:srgbClr val="2A2A2A"/>
                </a:solidFill>
                <a:latin typeface="Droid Sans"/>
              </a:rPr>
              <a:t> - Huntsville (256) 429-5961</a:t>
            </a:r>
          </a:p>
          <a:p>
            <a:pPr>
              <a:buFont typeface="Arial" panose="020B0604020202020204" pitchFamily="34" charset="0"/>
              <a:buChar char="•"/>
            </a:pPr>
            <a:r>
              <a:rPr lang="en-US" b="1" dirty="0">
                <a:solidFill>
                  <a:srgbClr val="24678D"/>
                </a:solidFill>
                <a:latin typeface="Droid Sans"/>
                <a:hlinkClick r:id="rId7"/>
              </a:rPr>
              <a:t>The Journey Detox and Recovery</a:t>
            </a:r>
            <a:r>
              <a:rPr lang="en-US" dirty="0">
                <a:solidFill>
                  <a:srgbClr val="2A2A2A"/>
                </a:solidFill>
                <a:latin typeface="Droid Sans"/>
              </a:rPr>
              <a:t> - Ashland, Chatham, Troy,  (800) 583-2197</a:t>
            </a:r>
          </a:p>
          <a:p>
            <a:pPr>
              <a:buFont typeface="Arial" panose="020B0604020202020204" pitchFamily="34" charset="0"/>
              <a:buChar char="•"/>
            </a:pPr>
            <a:r>
              <a:rPr lang="en-US" b="1" dirty="0">
                <a:solidFill>
                  <a:srgbClr val="24678D"/>
                </a:solidFill>
                <a:latin typeface="Droid Sans"/>
                <a:hlinkClick r:id="rId8"/>
              </a:rPr>
              <a:t>Self Recovery</a:t>
            </a:r>
            <a:r>
              <a:rPr lang="en-US" dirty="0">
                <a:solidFill>
                  <a:srgbClr val="2A2A2A"/>
                </a:solidFill>
                <a:latin typeface="Droid Sans"/>
              </a:rPr>
              <a:t> - Centre, Jacksonville, Demopolis (866) 255-3350</a:t>
            </a:r>
          </a:p>
          <a:p>
            <a:pPr>
              <a:buFont typeface="Arial" panose="020B0604020202020204" pitchFamily="34" charset="0"/>
              <a:buChar char="•"/>
            </a:pPr>
            <a:r>
              <a:rPr lang="en-US" dirty="0">
                <a:solidFill>
                  <a:srgbClr val="2A2A2A"/>
                </a:solidFill>
                <a:latin typeface="Droid Sans"/>
              </a:rPr>
              <a:t>​</a:t>
            </a:r>
            <a:r>
              <a:rPr lang="en-US" b="1" dirty="0">
                <a:solidFill>
                  <a:srgbClr val="24678D"/>
                </a:solidFill>
                <a:latin typeface="Droid Sans"/>
                <a:hlinkClick r:id="rId9"/>
              </a:rPr>
              <a:t>New Vision</a:t>
            </a:r>
            <a:r>
              <a:rPr lang="en-US" dirty="0">
                <a:solidFill>
                  <a:srgbClr val="2A2A2A"/>
                </a:solidFill>
                <a:latin typeface="Droid Sans"/>
              </a:rPr>
              <a:t> at Riverview Regional Medical Center - Gadsden (800) 939-CARE (2273) or (256) 543-5467</a:t>
            </a:r>
            <a:endParaRPr lang="en-US" b="0" i="0" dirty="0">
              <a:solidFill>
                <a:srgbClr val="2A2A2A"/>
              </a:solidFill>
              <a:effectLst/>
              <a:latin typeface="Droid Sans"/>
            </a:endParaRPr>
          </a:p>
        </p:txBody>
      </p:sp>
      <p:sp>
        <p:nvSpPr>
          <p:cNvPr id="4" name="Rectangle 3">
            <a:extLst>
              <a:ext uri="{FF2B5EF4-FFF2-40B4-BE49-F238E27FC236}">
                <a16:creationId xmlns:a16="http://schemas.microsoft.com/office/drawing/2014/main" id="{F1B9EA0C-91F6-4F97-B689-784E1610ED26}"/>
              </a:ext>
            </a:extLst>
          </p:cNvPr>
          <p:cNvSpPr/>
          <p:nvPr/>
        </p:nvSpPr>
        <p:spPr>
          <a:xfrm>
            <a:off x="2384185" y="426125"/>
            <a:ext cx="6782626" cy="1138773"/>
          </a:xfrm>
          <a:prstGeom prst="rect">
            <a:avLst/>
          </a:prstGeom>
        </p:spPr>
        <p:txBody>
          <a:bodyPr wrap="none">
            <a:spAutoFit/>
          </a:bodyPr>
          <a:lstStyle/>
          <a:p>
            <a:pPr lvl="0" algn="ctr"/>
            <a:r>
              <a:rPr lang="en-US" sz="4000" b="1" dirty="0">
                <a:ln/>
                <a:solidFill>
                  <a:srgbClr val="6A9E1F"/>
                </a:solidFill>
              </a:rPr>
              <a:t>Detox </a:t>
            </a:r>
            <a:r>
              <a:rPr lang="en-US" sz="2800" b="1" dirty="0">
                <a:ln/>
                <a:solidFill>
                  <a:srgbClr val="6A9E1F"/>
                </a:solidFill>
              </a:rPr>
              <a:t>(Managed/Monitored</a:t>
            </a:r>
          </a:p>
          <a:p>
            <a:pPr lvl="0" algn="ctr"/>
            <a:r>
              <a:rPr lang="en-US" sz="2800" b="1" dirty="0">
                <a:ln/>
                <a:solidFill>
                  <a:srgbClr val="6A9E1F"/>
                </a:solidFill>
              </a:rPr>
              <a:t>Residential or Inpatient Detoxification)</a:t>
            </a:r>
          </a:p>
        </p:txBody>
      </p:sp>
      <p:sp>
        <p:nvSpPr>
          <p:cNvPr id="5" name="TextBox 4">
            <a:extLst>
              <a:ext uri="{FF2B5EF4-FFF2-40B4-BE49-F238E27FC236}">
                <a16:creationId xmlns:a16="http://schemas.microsoft.com/office/drawing/2014/main" id="{7BB14419-21F3-4977-8B98-46671878FF47}"/>
              </a:ext>
            </a:extLst>
          </p:cNvPr>
          <p:cNvSpPr txBox="1"/>
          <p:nvPr/>
        </p:nvSpPr>
        <p:spPr>
          <a:xfrm>
            <a:off x="3099884" y="1747926"/>
            <a:ext cx="5351228" cy="646331"/>
          </a:xfrm>
          <a:prstGeom prst="rect">
            <a:avLst/>
          </a:prstGeom>
          <a:noFill/>
        </p:spPr>
        <p:txBody>
          <a:bodyPr wrap="square" rtlCol="0">
            <a:spAutoFit/>
          </a:bodyPr>
          <a:lstStyle/>
          <a:p>
            <a:r>
              <a:rPr lang="en-US" dirty="0">
                <a:hlinkClick r:id="rId10"/>
              </a:rPr>
              <a:t>https://www.notonemorealabama.org/detox-programs-medically-managed.html</a:t>
            </a:r>
            <a:endParaRPr lang="en-US" dirty="0"/>
          </a:p>
        </p:txBody>
      </p:sp>
    </p:spTree>
    <p:extLst>
      <p:ext uri="{BB962C8B-B14F-4D97-AF65-F5344CB8AC3E}">
        <p14:creationId xmlns:p14="http://schemas.microsoft.com/office/powerpoint/2010/main" val="839251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ABBC6-CD2B-4D49-9380-FA2C37C0B46F}"/>
              </a:ext>
            </a:extLst>
          </p:cNvPr>
          <p:cNvSpPr/>
          <p:nvPr/>
        </p:nvSpPr>
        <p:spPr>
          <a:xfrm>
            <a:off x="1073426" y="1091783"/>
            <a:ext cx="9509760" cy="3139321"/>
          </a:xfrm>
          <a:prstGeom prst="rect">
            <a:avLst/>
          </a:prstGeom>
        </p:spPr>
        <p:txBody>
          <a:bodyPr wrap="square">
            <a:spAutoFit/>
          </a:bodyPr>
          <a:lstStyle/>
          <a:p>
            <a:pPr fontAlgn="base"/>
            <a:endParaRPr lang="en-US" b="1" dirty="0">
              <a:solidFill>
                <a:srgbClr val="444340"/>
              </a:solidFill>
              <a:latin typeface="inherit"/>
            </a:endParaRPr>
          </a:p>
          <a:p>
            <a:pPr fontAlgn="base"/>
            <a:r>
              <a:rPr lang="en-US" b="1" dirty="0">
                <a:solidFill>
                  <a:srgbClr val="444340"/>
                </a:solidFill>
                <a:latin typeface="inherit"/>
              </a:rPr>
              <a:t>Residential/Inpatient Services: </a:t>
            </a:r>
            <a:r>
              <a:rPr lang="en-US" dirty="0">
                <a:solidFill>
                  <a:srgbClr val="444340"/>
                </a:solidFill>
                <a:latin typeface="Open Sans"/>
              </a:rPr>
              <a:t>Also known as clinically managed residential services, this level of care for adolescents and adults typically provides 24-hour living support and structure with available trained personnel. It encompasses residential services that are staffed by designated addiction treatment, mental health, and general medical personnel, who provide a range of services in a round-the-clock living support setting.</a:t>
            </a:r>
          </a:p>
          <a:p>
            <a:pPr fontAlgn="base"/>
            <a:endParaRPr lang="en-US" dirty="0">
              <a:solidFill>
                <a:srgbClr val="444340"/>
              </a:solidFill>
              <a:latin typeface="Open Sans"/>
            </a:endParaRPr>
          </a:p>
          <a:p>
            <a:pPr fontAlgn="base"/>
            <a:r>
              <a:rPr lang="en-US" b="1" dirty="0">
                <a:solidFill>
                  <a:srgbClr val="444340"/>
                </a:solidFill>
                <a:latin typeface="inherit"/>
              </a:rPr>
              <a:t>Managed/Monitored Residential or Inpatient Detoxification: </a:t>
            </a:r>
            <a:r>
              <a:rPr lang="en-US" dirty="0">
                <a:solidFill>
                  <a:srgbClr val="444340"/>
                </a:solidFill>
                <a:latin typeface="Open Sans"/>
              </a:rPr>
              <a:t>Also known as medically monitored residential detoxification, this level of care typically provides 24-hour living support and structure with available trained personnel. This level of care is indicated when severe withdrawal symptoms are being experienced.</a:t>
            </a:r>
            <a:endParaRPr lang="en-US" b="0" i="0" dirty="0">
              <a:solidFill>
                <a:srgbClr val="444340"/>
              </a:solidFill>
              <a:effectLst/>
              <a:latin typeface="Open Sans"/>
            </a:endParaRPr>
          </a:p>
        </p:txBody>
      </p:sp>
      <p:sp>
        <p:nvSpPr>
          <p:cNvPr id="3" name="Rectangle 2">
            <a:extLst>
              <a:ext uri="{FF2B5EF4-FFF2-40B4-BE49-F238E27FC236}">
                <a16:creationId xmlns:a16="http://schemas.microsoft.com/office/drawing/2014/main" id="{B048C30A-851B-4372-A55F-2CF0A7689548}"/>
              </a:ext>
            </a:extLst>
          </p:cNvPr>
          <p:cNvSpPr/>
          <p:nvPr/>
        </p:nvSpPr>
        <p:spPr>
          <a:xfrm>
            <a:off x="1187394" y="4689441"/>
            <a:ext cx="8759687" cy="923330"/>
          </a:xfrm>
          <a:prstGeom prst="rect">
            <a:avLst/>
          </a:prstGeom>
        </p:spPr>
        <p:txBody>
          <a:bodyPr wrap="square">
            <a:spAutoFit/>
          </a:bodyPr>
          <a:lstStyle/>
          <a:p>
            <a:r>
              <a:rPr lang="en-US" b="1" i="1" dirty="0">
                <a:solidFill>
                  <a:srgbClr val="444340"/>
                </a:solidFill>
                <a:latin typeface="inherit"/>
              </a:rPr>
              <a:t>Sources</a:t>
            </a:r>
            <a:r>
              <a:rPr lang="en-US" i="1" dirty="0">
                <a:solidFill>
                  <a:srgbClr val="444340"/>
                </a:solidFill>
                <a:latin typeface="Open Sans"/>
              </a:rPr>
              <a:t>: </a:t>
            </a:r>
            <a:r>
              <a:rPr lang="en-US" i="1" u="sng" dirty="0">
                <a:solidFill>
                  <a:srgbClr val="477474"/>
                </a:solidFill>
                <a:latin typeface="inherit"/>
                <a:hlinkClick r:id="rId2"/>
              </a:rPr>
              <a:t>Continuum, The ASAM Criteria Decision Engine</a:t>
            </a:r>
            <a:r>
              <a:rPr lang="en-US" i="1" dirty="0">
                <a:solidFill>
                  <a:srgbClr val="444340"/>
                </a:solidFill>
                <a:latin typeface="Open Sans"/>
              </a:rPr>
              <a:t>; </a:t>
            </a:r>
            <a:r>
              <a:rPr lang="en-US" i="1" dirty="0">
                <a:solidFill>
                  <a:srgbClr val="A8A6A1"/>
                </a:solidFill>
                <a:latin typeface="inherit"/>
                <a:hlinkClick r:id="rId3"/>
              </a:rPr>
              <a:t>National Center for Biotechnology Information</a:t>
            </a:r>
            <a:r>
              <a:rPr lang="en-US" i="1" dirty="0">
                <a:solidFill>
                  <a:srgbClr val="444340"/>
                </a:solidFill>
                <a:latin typeface="Open Sans"/>
              </a:rPr>
              <a:t>; </a:t>
            </a:r>
            <a:r>
              <a:rPr lang="en-US" i="1" u="sng" dirty="0">
                <a:solidFill>
                  <a:srgbClr val="477474"/>
                </a:solidFill>
                <a:latin typeface="inherit"/>
                <a:hlinkClick r:id="rId4"/>
              </a:rPr>
              <a:t>Substance Abuse and Mental Health Services Administration</a:t>
            </a:r>
            <a:r>
              <a:rPr lang="en-US" i="1" u="sng" dirty="0">
                <a:solidFill>
                  <a:srgbClr val="477474"/>
                </a:solidFill>
                <a:latin typeface="inherit"/>
              </a:rPr>
              <a:t>; </a:t>
            </a:r>
            <a:r>
              <a:rPr lang="en-US" i="1" u="sng" dirty="0">
                <a:solidFill>
                  <a:schemeClr val="bg1"/>
                </a:solidFill>
                <a:latin typeface="inherit"/>
              </a:rPr>
              <a:t>Recoveryresourcejeffco.com/treatment website</a:t>
            </a:r>
            <a:endParaRPr lang="en-US" dirty="0">
              <a:solidFill>
                <a:schemeClr val="bg1"/>
              </a:solidFill>
            </a:endParaRPr>
          </a:p>
        </p:txBody>
      </p:sp>
      <p:sp>
        <p:nvSpPr>
          <p:cNvPr id="4" name="TextBox 3">
            <a:extLst>
              <a:ext uri="{FF2B5EF4-FFF2-40B4-BE49-F238E27FC236}">
                <a16:creationId xmlns:a16="http://schemas.microsoft.com/office/drawing/2014/main" id="{B754BB85-2FAB-4404-A926-491681824286}"/>
              </a:ext>
            </a:extLst>
          </p:cNvPr>
          <p:cNvSpPr txBox="1"/>
          <p:nvPr/>
        </p:nvSpPr>
        <p:spPr>
          <a:xfrm>
            <a:off x="1805633" y="383897"/>
            <a:ext cx="7523213" cy="707886"/>
          </a:xfrm>
          <a:prstGeom prst="rect">
            <a:avLst/>
          </a:prstGeom>
          <a:noFill/>
        </p:spPr>
        <p:txBody>
          <a:bodyPr wrap="none" rtlCol="0">
            <a:spAutoFit/>
          </a:bodyPr>
          <a:lstStyle/>
          <a:p>
            <a:pPr lvl="0" algn="ctr"/>
            <a:r>
              <a:rPr lang="en-US" sz="4000" b="1" dirty="0">
                <a:ln/>
                <a:solidFill>
                  <a:srgbClr val="FFFF00"/>
                </a:solidFill>
              </a:rPr>
              <a:t>Types of Treatment - Inpatient</a:t>
            </a:r>
          </a:p>
        </p:txBody>
      </p:sp>
    </p:spTree>
    <p:extLst>
      <p:ext uri="{BB962C8B-B14F-4D97-AF65-F5344CB8AC3E}">
        <p14:creationId xmlns:p14="http://schemas.microsoft.com/office/powerpoint/2010/main" val="3947884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CAF56D-6E14-4F69-B704-9D012E3FD5BC}"/>
              </a:ext>
            </a:extLst>
          </p:cNvPr>
          <p:cNvSpPr/>
          <p:nvPr/>
        </p:nvSpPr>
        <p:spPr>
          <a:xfrm>
            <a:off x="1399430" y="1733384"/>
            <a:ext cx="9016778" cy="4401205"/>
          </a:xfrm>
          <a:prstGeom prst="rect">
            <a:avLst/>
          </a:prstGeom>
        </p:spPr>
        <p:txBody>
          <a:bodyPr wrap="square">
            <a:spAutoFit/>
          </a:bodyPr>
          <a:lstStyle/>
          <a:p>
            <a:pPr fontAlgn="base"/>
            <a:r>
              <a:rPr lang="en-US" sz="2000" b="1" dirty="0">
                <a:solidFill>
                  <a:srgbClr val="444340"/>
                </a:solidFill>
                <a:latin typeface="inherit"/>
              </a:rPr>
              <a:t>Outpatient: </a:t>
            </a:r>
            <a:r>
              <a:rPr lang="en-US" sz="2000" dirty="0">
                <a:solidFill>
                  <a:srgbClr val="444340"/>
                </a:solidFill>
                <a:latin typeface="Open Sans"/>
              </a:rPr>
              <a:t>This level of care typically consists of fewer than 9 hours of service per week for adults or fewer than 6 hours a week for adolescents of recovery or motivational enhancement therapies and strategies.</a:t>
            </a:r>
          </a:p>
          <a:p>
            <a:pPr fontAlgn="base"/>
            <a:endParaRPr lang="en-US" sz="2000" dirty="0">
              <a:solidFill>
                <a:srgbClr val="444340"/>
              </a:solidFill>
              <a:latin typeface="Open Sans"/>
            </a:endParaRPr>
          </a:p>
          <a:p>
            <a:pPr fontAlgn="base"/>
            <a:r>
              <a:rPr lang="en-US" sz="2000" b="1" dirty="0">
                <a:solidFill>
                  <a:srgbClr val="444340"/>
                </a:solidFill>
                <a:latin typeface="inherit"/>
              </a:rPr>
              <a:t>Intensive Outpatient: </a:t>
            </a:r>
            <a:r>
              <a:rPr lang="en-US" sz="2000" dirty="0">
                <a:solidFill>
                  <a:srgbClr val="444340"/>
                </a:solidFill>
                <a:latin typeface="Open Sans"/>
              </a:rPr>
              <a:t>This level of care typically consists of 9 or more hours of service a week for adults or 6 or more hours for adolescents to treat multidimensional instability. It is an organized outpatient service that delivers treatment services during the day, before or after work or school, in the evening, and/or on weekends.</a:t>
            </a:r>
          </a:p>
          <a:p>
            <a:pPr fontAlgn="base"/>
            <a:endParaRPr lang="en-US" sz="2000" dirty="0">
              <a:solidFill>
                <a:srgbClr val="444340"/>
              </a:solidFill>
              <a:latin typeface="Open Sans"/>
            </a:endParaRPr>
          </a:p>
          <a:p>
            <a:pPr fontAlgn="base"/>
            <a:r>
              <a:rPr lang="en-US" sz="2000" b="1" dirty="0">
                <a:solidFill>
                  <a:srgbClr val="444340"/>
                </a:solidFill>
                <a:latin typeface="inherit"/>
              </a:rPr>
              <a:t>Partial Hospitalization: </a:t>
            </a:r>
            <a:r>
              <a:rPr lang="en-US" sz="2000" dirty="0">
                <a:solidFill>
                  <a:srgbClr val="444340"/>
                </a:solidFill>
                <a:latin typeface="Open Sans"/>
              </a:rPr>
              <a:t>This level of care for adolescents and adults typically provides 20 or more hours of service a week for multidimensional instability that does not require 24-hour care.  May be provided in a residential setting as “PHP with Boarding”</a:t>
            </a:r>
          </a:p>
        </p:txBody>
      </p:sp>
      <p:sp>
        <p:nvSpPr>
          <p:cNvPr id="3" name="Rectangle 2">
            <a:extLst>
              <a:ext uri="{FF2B5EF4-FFF2-40B4-BE49-F238E27FC236}">
                <a16:creationId xmlns:a16="http://schemas.microsoft.com/office/drawing/2014/main" id="{60B22A80-C192-476E-BEC2-184A859FDCEC}"/>
              </a:ext>
            </a:extLst>
          </p:cNvPr>
          <p:cNvSpPr/>
          <p:nvPr/>
        </p:nvSpPr>
        <p:spPr>
          <a:xfrm>
            <a:off x="1482918" y="628355"/>
            <a:ext cx="8162014" cy="707886"/>
          </a:xfrm>
          <a:prstGeom prst="rect">
            <a:avLst/>
          </a:prstGeom>
        </p:spPr>
        <p:txBody>
          <a:bodyPr wrap="square">
            <a:spAutoFit/>
          </a:bodyPr>
          <a:lstStyle/>
          <a:p>
            <a:pPr algn="ctr"/>
            <a:r>
              <a:rPr lang="en-US" sz="4000" b="1" dirty="0">
                <a:ln/>
                <a:solidFill>
                  <a:srgbClr val="FFFF00"/>
                </a:solidFill>
              </a:rPr>
              <a:t>Types of Treatment - Outpatient</a:t>
            </a:r>
          </a:p>
        </p:txBody>
      </p:sp>
    </p:spTree>
    <p:extLst>
      <p:ext uri="{BB962C8B-B14F-4D97-AF65-F5344CB8AC3E}">
        <p14:creationId xmlns:p14="http://schemas.microsoft.com/office/powerpoint/2010/main" val="1039074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0757F5-2ECF-4374-B458-63DADA995A1E}"/>
              </a:ext>
            </a:extLst>
          </p:cNvPr>
          <p:cNvSpPr/>
          <p:nvPr/>
        </p:nvSpPr>
        <p:spPr>
          <a:xfrm>
            <a:off x="736862" y="1617589"/>
            <a:ext cx="10718276" cy="4247317"/>
          </a:xfrm>
          <a:prstGeom prst="rect">
            <a:avLst/>
          </a:prstGeom>
        </p:spPr>
        <p:txBody>
          <a:bodyPr wrap="square">
            <a:spAutoFit/>
          </a:bodyPr>
          <a:lstStyle/>
          <a:p>
            <a:r>
              <a:rPr lang="en-US" dirty="0"/>
              <a:t>Founded by </a:t>
            </a:r>
            <a:r>
              <a:rPr lang="en-US" dirty="0" err="1"/>
              <a:t>Hazeldon</a:t>
            </a:r>
            <a:r>
              <a:rPr lang="en-US" dirty="0"/>
              <a:t> </a:t>
            </a:r>
          </a:p>
          <a:p>
            <a:endParaRPr lang="en-US" dirty="0"/>
          </a:p>
          <a:p>
            <a:r>
              <a:rPr lang="en-US" dirty="0"/>
              <a:t>Few expectations of patients: behave responsibly, attend lectures on the Twelve Steps of Alcoholics Anonymous, talk with the other patients, make your bed, and stay sober.</a:t>
            </a:r>
          </a:p>
          <a:p>
            <a:endParaRPr lang="en-US" dirty="0"/>
          </a:p>
          <a:p>
            <a:r>
              <a:rPr lang="en-US" dirty="0"/>
              <a:t>Hazelden's founders insisted that patients attend to the details of daily life, tell their stories, and listen to each other. The aim was to help alcoholics shift from a life of isolation to a life of dialogue.</a:t>
            </a:r>
          </a:p>
          <a:p>
            <a:endParaRPr lang="en-US" dirty="0"/>
          </a:p>
          <a:p>
            <a:r>
              <a:rPr lang="en-US" dirty="0"/>
              <a:t>This led to a heartening discovery and one that's become a cornerstone of the Minnesota Model: </a:t>
            </a:r>
            <a:r>
              <a:rPr lang="en-US" b="1" dirty="0">
                <a:solidFill>
                  <a:srgbClr val="FFFF00"/>
                </a:solidFill>
              </a:rPr>
              <a:t>alcoholics and addicts can help each other.</a:t>
            </a:r>
          </a:p>
          <a:p>
            <a:endParaRPr lang="en-US" dirty="0"/>
          </a:p>
          <a:p>
            <a:r>
              <a:rPr lang="en-US" dirty="0"/>
              <a:t>These principles set the stage for a model that expanded greatly during the 1960s—one that has been emulated worldwide and has merged the talents of people in many disciplines: addiction counselors, physicians, psychologists, social workers, clergy, and other therapists. </a:t>
            </a:r>
          </a:p>
        </p:txBody>
      </p:sp>
      <p:sp>
        <p:nvSpPr>
          <p:cNvPr id="4" name="Rectangle 3">
            <a:extLst>
              <a:ext uri="{FF2B5EF4-FFF2-40B4-BE49-F238E27FC236}">
                <a16:creationId xmlns:a16="http://schemas.microsoft.com/office/drawing/2014/main" id="{8D90990F-1370-4FFE-98E4-B70959B8E974}"/>
              </a:ext>
            </a:extLst>
          </p:cNvPr>
          <p:cNvSpPr/>
          <p:nvPr/>
        </p:nvSpPr>
        <p:spPr>
          <a:xfrm>
            <a:off x="736862" y="294150"/>
            <a:ext cx="10718276" cy="1323439"/>
          </a:xfrm>
          <a:prstGeom prst="rect">
            <a:avLst/>
          </a:prstGeom>
        </p:spPr>
        <p:txBody>
          <a:bodyPr wrap="square">
            <a:spAutoFit/>
          </a:bodyPr>
          <a:lstStyle/>
          <a:p>
            <a:pPr lvl="0" algn="ctr"/>
            <a:r>
              <a:rPr lang="en-US" sz="4000" b="1" dirty="0">
                <a:ln/>
                <a:solidFill>
                  <a:srgbClr val="FFFF00"/>
                </a:solidFill>
              </a:rPr>
              <a:t>Minnesota Model /</a:t>
            </a:r>
          </a:p>
          <a:p>
            <a:pPr lvl="0" algn="ctr"/>
            <a:r>
              <a:rPr lang="en-US" sz="4000" b="1" dirty="0">
                <a:ln/>
                <a:solidFill>
                  <a:srgbClr val="FFFF00"/>
                </a:solidFill>
              </a:rPr>
              <a:t>Twelve Step Facilitation</a:t>
            </a:r>
          </a:p>
        </p:txBody>
      </p:sp>
      <p:sp>
        <p:nvSpPr>
          <p:cNvPr id="5" name="TextBox 4">
            <a:extLst>
              <a:ext uri="{FF2B5EF4-FFF2-40B4-BE49-F238E27FC236}">
                <a16:creationId xmlns:a16="http://schemas.microsoft.com/office/drawing/2014/main" id="{71AF5026-CF87-476B-8DCC-29A249A60857}"/>
              </a:ext>
            </a:extLst>
          </p:cNvPr>
          <p:cNvSpPr txBox="1"/>
          <p:nvPr/>
        </p:nvSpPr>
        <p:spPr>
          <a:xfrm>
            <a:off x="3846965" y="6352822"/>
            <a:ext cx="7608173" cy="369332"/>
          </a:xfrm>
          <a:prstGeom prst="rect">
            <a:avLst/>
          </a:prstGeom>
          <a:noFill/>
        </p:spPr>
        <p:txBody>
          <a:bodyPr wrap="none" rtlCol="0">
            <a:spAutoFit/>
          </a:bodyPr>
          <a:lstStyle/>
          <a:p>
            <a:r>
              <a:rPr lang="en-US" dirty="0"/>
              <a:t>Source: www.hazeldenbettyford.org/articles/the-Minnesota-model</a:t>
            </a:r>
          </a:p>
        </p:txBody>
      </p:sp>
    </p:spTree>
    <p:extLst>
      <p:ext uri="{BB962C8B-B14F-4D97-AF65-F5344CB8AC3E}">
        <p14:creationId xmlns:p14="http://schemas.microsoft.com/office/powerpoint/2010/main" val="199954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58A57A-CC5A-4D24-AC65-9F0CED8B3BBA}"/>
              </a:ext>
            </a:extLst>
          </p:cNvPr>
          <p:cNvSpPr/>
          <p:nvPr/>
        </p:nvSpPr>
        <p:spPr>
          <a:xfrm>
            <a:off x="1084083" y="939880"/>
            <a:ext cx="9511644" cy="3908762"/>
          </a:xfrm>
          <a:prstGeom prst="rect">
            <a:avLst/>
          </a:prstGeom>
        </p:spPr>
        <p:txBody>
          <a:bodyPr wrap="square">
            <a:spAutoFit/>
          </a:bodyPr>
          <a:lstStyle/>
          <a:p>
            <a:pPr lvl="0" algn="ctr"/>
            <a:r>
              <a:rPr lang="en-US" sz="3200" b="1" dirty="0">
                <a:solidFill>
                  <a:srgbClr val="FFFF00"/>
                </a:solidFill>
              </a:rPr>
              <a:t>Treatment with No Insurance</a:t>
            </a:r>
          </a:p>
          <a:p>
            <a:pPr lvl="0"/>
            <a:endParaRPr lang="en-US" dirty="0">
              <a:solidFill>
                <a:prstClr val="white"/>
              </a:solidFill>
            </a:endParaRPr>
          </a:p>
          <a:p>
            <a:pPr lvl="0"/>
            <a:r>
              <a:rPr lang="en-US" dirty="0">
                <a:solidFill>
                  <a:prstClr val="white"/>
                </a:solidFill>
              </a:rPr>
              <a:t>State Funded Programs – </a:t>
            </a:r>
          </a:p>
          <a:p>
            <a:pPr lvl="0"/>
            <a:r>
              <a:rPr lang="en-US" dirty="0">
                <a:solidFill>
                  <a:prstClr val="white"/>
                </a:solidFill>
              </a:rPr>
              <a:t>	State Assessment Required</a:t>
            </a:r>
          </a:p>
          <a:p>
            <a:pPr lvl="0"/>
            <a:r>
              <a:rPr lang="en-US" dirty="0">
                <a:solidFill>
                  <a:prstClr val="white"/>
                </a:solidFill>
              </a:rPr>
              <a:t>	Clinical Services provided</a:t>
            </a:r>
          </a:p>
          <a:p>
            <a:pPr lvl="0"/>
            <a:r>
              <a:rPr lang="en-US" dirty="0">
                <a:solidFill>
                  <a:prstClr val="white"/>
                </a:solidFill>
              </a:rPr>
              <a:t>	Can be Faith Based or Twelve Step based</a:t>
            </a:r>
          </a:p>
          <a:p>
            <a:pPr lvl="0"/>
            <a:r>
              <a:rPr lang="en-US" dirty="0">
                <a:solidFill>
                  <a:prstClr val="white"/>
                </a:solidFill>
              </a:rPr>
              <a:t>	Inpatient &amp; Outpatient</a:t>
            </a:r>
          </a:p>
          <a:p>
            <a:pPr lvl="0"/>
            <a:r>
              <a:rPr lang="en-US" dirty="0">
                <a:solidFill>
                  <a:prstClr val="white"/>
                </a:solidFill>
              </a:rPr>
              <a:t>	Short term and long term</a:t>
            </a:r>
          </a:p>
          <a:p>
            <a:pPr lvl="0"/>
            <a:endParaRPr lang="en-US" dirty="0">
              <a:solidFill>
                <a:prstClr val="white"/>
              </a:solidFill>
            </a:endParaRPr>
          </a:p>
          <a:p>
            <a:pPr lvl="0"/>
            <a:r>
              <a:rPr lang="en-US" dirty="0">
                <a:solidFill>
                  <a:prstClr val="white"/>
                </a:solidFill>
              </a:rPr>
              <a:t>State Funded Inpatient Detox – Pearson Hall in Birmingham</a:t>
            </a:r>
          </a:p>
          <a:p>
            <a:pPr lvl="0"/>
            <a:r>
              <a:rPr lang="en-US" dirty="0">
                <a:solidFill>
                  <a:prstClr val="white"/>
                </a:solidFill>
              </a:rPr>
              <a:t> </a:t>
            </a:r>
          </a:p>
          <a:p>
            <a:pPr lvl="0"/>
            <a:endParaRPr lang="en-US" dirty="0">
              <a:solidFill>
                <a:prstClr val="white"/>
              </a:solidFill>
            </a:endParaRPr>
          </a:p>
          <a:p>
            <a:pPr lvl="0"/>
            <a:r>
              <a:rPr lang="en-US" dirty="0">
                <a:solidFill>
                  <a:prstClr val="white"/>
                </a:solidFill>
              </a:rPr>
              <a:t>See </a:t>
            </a:r>
            <a:r>
              <a:rPr lang="en-US" dirty="0">
                <a:solidFill>
                  <a:srgbClr val="FFFF00"/>
                </a:solidFill>
                <a:hlinkClick r:id="rId3">
                  <a:extLst>
                    <a:ext uri="{A12FA001-AC4F-418D-AE19-62706E023703}">
                      <ahyp:hlinkClr xmlns:ahyp="http://schemas.microsoft.com/office/drawing/2018/hyperlinkcolor" val="tx"/>
                    </a:ext>
                  </a:extLst>
                </a:hlinkClick>
              </a:rPr>
              <a:t>Not One More Alabama’s website for a list of State Funded Programs in AL</a:t>
            </a:r>
            <a:endParaRPr lang="en-US" dirty="0">
              <a:solidFill>
                <a:srgbClr val="FFFF00"/>
              </a:solidFill>
            </a:endParaRPr>
          </a:p>
        </p:txBody>
      </p:sp>
      <p:sp>
        <p:nvSpPr>
          <p:cNvPr id="3" name="TextBox 2">
            <a:extLst>
              <a:ext uri="{FF2B5EF4-FFF2-40B4-BE49-F238E27FC236}">
                <a16:creationId xmlns:a16="http://schemas.microsoft.com/office/drawing/2014/main" id="{D5A5A249-4120-47B7-BDFA-885E20A55241}"/>
              </a:ext>
            </a:extLst>
          </p:cNvPr>
          <p:cNvSpPr txBox="1"/>
          <p:nvPr/>
        </p:nvSpPr>
        <p:spPr>
          <a:xfrm>
            <a:off x="1018095" y="5733454"/>
            <a:ext cx="5562741" cy="369332"/>
          </a:xfrm>
          <a:prstGeom prst="rect">
            <a:avLst/>
          </a:prstGeom>
          <a:noFill/>
        </p:spPr>
        <p:txBody>
          <a:bodyPr wrap="none" rtlCol="0">
            <a:spAutoFit/>
          </a:bodyPr>
          <a:lstStyle/>
          <a:p>
            <a:r>
              <a:rPr lang="en-US" dirty="0"/>
              <a:t>Source: Recoveryresourcejeffco.com/treatment</a:t>
            </a:r>
          </a:p>
        </p:txBody>
      </p:sp>
    </p:spTree>
    <p:extLst>
      <p:ext uri="{BB962C8B-B14F-4D97-AF65-F5344CB8AC3E}">
        <p14:creationId xmlns:p14="http://schemas.microsoft.com/office/powerpoint/2010/main" val="2523935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640857-9023-49D1-B776-C53626E8FF5B}"/>
              </a:ext>
            </a:extLst>
          </p:cNvPr>
          <p:cNvSpPr/>
          <p:nvPr/>
        </p:nvSpPr>
        <p:spPr>
          <a:xfrm>
            <a:off x="2992341" y="522616"/>
            <a:ext cx="6096000" cy="5970865"/>
          </a:xfrm>
          <a:prstGeom prst="rect">
            <a:avLst/>
          </a:prstGeom>
        </p:spPr>
        <p:txBody>
          <a:bodyPr>
            <a:spAutoFit/>
          </a:bodyPr>
          <a:lstStyle/>
          <a:p>
            <a:pPr algn="ctr"/>
            <a:r>
              <a:rPr lang="en-US" b="1" dirty="0">
                <a:solidFill>
                  <a:srgbClr val="FFFF00"/>
                </a:solidFill>
              </a:rPr>
              <a:t>Listing of State Funded Facilities </a:t>
            </a:r>
          </a:p>
          <a:p>
            <a:pPr algn="ctr"/>
            <a:r>
              <a:rPr lang="en-US" sz="1400" b="1" dirty="0">
                <a:solidFill>
                  <a:schemeClr val="bg2"/>
                </a:solidFill>
                <a:hlinkClick r:id="rId2"/>
              </a:rPr>
              <a:t>(From Not One More Alabama Website)</a:t>
            </a:r>
            <a:endParaRPr lang="en-US" sz="1400" b="1" dirty="0">
              <a:solidFill>
                <a:schemeClr val="bg2"/>
              </a:solidFill>
            </a:endParaRPr>
          </a:p>
          <a:p>
            <a:r>
              <a:rPr lang="en-US" sz="1400" dirty="0"/>
              <a:t>A </a:t>
            </a:r>
            <a:r>
              <a:rPr lang="en-US" sz="1400" dirty="0" err="1"/>
              <a:t>Womans</a:t>
            </a:r>
            <a:r>
              <a:rPr lang="en-US" sz="1400" dirty="0"/>
              <a:t> Place - Tuscaloosa (female)</a:t>
            </a:r>
          </a:p>
          <a:p>
            <a:r>
              <a:rPr lang="en-US" sz="1400" dirty="0"/>
              <a:t>Phoenix House - Tuscaloosa (male and female)</a:t>
            </a:r>
          </a:p>
          <a:p>
            <a:r>
              <a:rPr lang="en-US" sz="1400" dirty="0"/>
              <a:t>​Alethia House - Birmingham (able to care for pregnant women)</a:t>
            </a:r>
          </a:p>
          <a:p>
            <a:r>
              <a:rPr lang="en-US" sz="1400" dirty="0"/>
              <a:t>Anniston Fellowship House (male)</a:t>
            </a:r>
          </a:p>
          <a:p>
            <a:r>
              <a:rPr lang="en-US" sz="1400" dirty="0"/>
              <a:t>Birmingham Fellowship House (male and female)</a:t>
            </a:r>
          </a:p>
          <a:p>
            <a:r>
              <a:rPr lang="en-US" sz="1400" dirty="0"/>
              <a:t>Capital Recovery Center - Montgomery (male)</a:t>
            </a:r>
          </a:p>
          <a:p>
            <a:r>
              <a:rPr lang="en-US" sz="1400" dirty="0"/>
              <a:t>​CED Fellowship Gadsden (male)</a:t>
            </a:r>
          </a:p>
          <a:p>
            <a:r>
              <a:rPr lang="en-US" sz="1400" dirty="0"/>
              <a:t>​Cedar Lodge - Guntersville (male and female)</a:t>
            </a:r>
          </a:p>
          <a:p>
            <a:r>
              <a:rPr lang="en-US" sz="1400" dirty="0"/>
              <a:t>​Dauphin Way - Mobile (male)</a:t>
            </a:r>
          </a:p>
          <a:p>
            <a:r>
              <a:rPr lang="en-US" sz="1400" dirty="0"/>
              <a:t>First Step Andalusia (male)</a:t>
            </a:r>
          </a:p>
          <a:p>
            <a:r>
              <a:rPr lang="en-US" sz="1400" dirty="0"/>
              <a:t>​Freedom House Rogersville (Female)</a:t>
            </a:r>
          </a:p>
          <a:p>
            <a:r>
              <a:rPr lang="en-US" sz="1400" dirty="0"/>
              <a:t>Haven - Dothan (Female)</a:t>
            </a:r>
          </a:p>
          <a:p>
            <a:r>
              <a:rPr lang="en-US" sz="1400" dirty="0"/>
              <a:t>Lighthouse - Cullman (Male)</a:t>
            </a:r>
          </a:p>
          <a:p>
            <a:r>
              <a:rPr lang="en-US" sz="1400" dirty="0"/>
              <a:t>Lighthouse - Tallapoosa/Alexander City (male)</a:t>
            </a:r>
          </a:p>
          <a:p>
            <a:r>
              <a:rPr lang="en-US" sz="1400" dirty="0"/>
              <a:t>New Life for Women - Gadsden (female)</a:t>
            </a:r>
          </a:p>
          <a:p>
            <a:r>
              <a:rPr lang="en-US" sz="1400" dirty="0"/>
              <a:t>Olivia's House - Jefferson County (female)</a:t>
            </a:r>
          </a:p>
          <a:p>
            <a:r>
              <a:rPr lang="en-US" sz="1400" dirty="0"/>
              <a:t>Pearson Hall - Birmingham (provides detox services - male and female)</a:t>
            </a:r>
          </a:p>
          <a:p>
            <a:r>
              <a:rPr lang="en-US" sz="1400" dirty="0"/>
              <a:t>Rapha Ministries - Attalla (male)</a:t>
            </a:r>
          </a:p>
          <a:p>
            <a:r>
              <a:rPr lang="en-US" sz="1400" dirty="0"/>
              <a:t>Riverbend Sunrise Lodge - Franklin County (male)</a:t>
            </a:r>
          </a:p>
          <a:p>
            <a:r>
              <a:rPr lang="en-US" sz="1400" dirty="0" err="1"/>
              <a:t>Spectracare</a:t>
            </a:r>
            <a:r>
              <a:rPr lang="en-US" sz="1400" dirty="0"/>
              <a:t> Midland - Dale County (Male and Female)</a:t>
            </a:r>
          </a:p>
          <a:p>
            <a:r>
              <a:rPr lang="en-US" sz="1400" dirty="0"/>
              <a:t>St. Anne's Home - Birmingham (Female)</a:t>
            </a:r>
          </a:p>
          <a:p>
            <a:r>
              <a:rPr lang="en-US" sz="1400" dirty="0"/>
              <a:t>Step by Step Recovery - Houston County </a:t>
            </a:r>
          </a:p>
          <a:p>
            <a:r>
              <a:rPr lang="en-US" sz="1400" dirty="0"/>
              <a:t>The Herring House - Dothan (male and female)</a:t>
            </a:r>
          </a:p>
          <a:p>
            <a:r>
              <a:rPr lang="en-US" sz="1400" dirty="0"/>
              <a:t>​The Shoulder - Spanish Fort (male)</a:t>
            </a:r>
          </a:p>
        </p:txBody>
      </p:sp>
    </p:spTree>
    <p:extLst>
      <p:ext uri="{BB962C8B-B14F-4D97-AF65-F5344CB8AC3E}">
        <p14:creationId xmlns:p14="http://schemas.microsoft.com/office/powerpoint/2010/main" val="125156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886B84-A230-485F-9F1D-F8C23451D30B}"/>
              </a:ext>
            </a:extLst>
          </p:cNvPr>
          <p:cNvSpPr/>
          <p:nvPr/>
        </p:nvSpPr>
        <p:spPr>
          <a:xfrm>
            <a:off x="1395166" y="1225614"/>
            <a:ext cx="9191135" cy="4185761"/>
          </a:xfrm>
          <a:prstGeom prst="rect">
            <a:avLst/>
          </a:prstGeom>
        </p:spPr>
        <p:txBody>
          <a:bodyPr wrap="square">
            <a:spAutoFit/>
          </a:bodyPr>
          <a:lstStyle/>
          <a:p>
            <a:pPr algn="ctr"/>
            <a:r>
              <a:rPr lang="en-US" sz="3200" b="1" dirty="0">
                <a:solidFill>
                  <a:srgbClr val="FFFF00"/>
                </a:solidFill>
              </a:rPr>
              <a:t>Treatment with Private Insurance or Self-Pay</a:t>
            </a:r>
          </a:p>
          <a:p>
            <a:r>
              <a:rPr lang="en-US" dirty="0"/>
              <a:t>If you have insurance and/or have the financial resources to self-pay, getting into treatment only takes a phone call to an admissions office to get started. The admission process varies at each facility; some will gather information on the phone, while others will schedule an appointment for you do undergo a screening or assessment. Treatment center personnel will gather details about what substance(s) you are using and how much, your payment method or insurance information, your health status, and your support structure, then they will recommend a level of care. Admission usually takes 1-2 days, if space is available.</a:t>
            </a:r>
          </a:p>
          <a:p>
            <a:endParaRPr lang="en-US" dirty="0"/>
          </a:p>
          <a:p>
            <a:r>
              <a:rPr lang="en-US" dirty="0"/>
              <a:t>See </a:t>
            </a:r>
            <a:r>
              <a:rPr lang="en-US" dirty="0">
                <a:solidFill>
                  <a:srgbClr val="FFFF00"/>
                </a:solidFill>
                <a:hlinkClick r:id="rId2">
                  <a:extLst>
                    <a:ext uri="{A12FA001-AC4F-418D-AE19-62706E023703}">
                      <ahyp:hlinkClr xmlns:ahyp="http://schemas.microsoft.com/office/drawing/2018/hyperlinkcolor" val="tx"/>
                    </a:ext>
                  </a:extLst>
                </a:hlinkClick>
              </a:rPr>
              <a:t>Not One More Alabama’s web site for a list of Treatment Programs in Alabama</a:t>
            </a:r>
            <a:endParaRPr lang="en-US" dirty="0">
              <a:solidFill>
                <a:srgbClr val="FFFF00"/>
              </a:solidFill>
            </a:endParaRPr>
          </a:p>
          <a:p>
            <a:endParaRPr lang="en-US" dirty="0"/>
          </a:p>
        </p:txBody>
      </p:sp>
      <p:sp>
        <p:nvSpPr>
          <p:cNvPr id="3" name="TextBox 2">
            <a:extLst>
              <a:ext uri="{FF2B5EF4-FFF2-40B4-BE49-F238E27FC236}">
                <a16:creationId xmlns:a16="http://schemas.microsoft.com/office/drawing/2014/main" id="{E6915B88-DF3A-4E35-A3D9-0FD33942D28A}"/>
              </a:ext>
            </a:extLst>
          </p:cNvPr>
          <p:cNvSpPr txBox="1"/>
          <p:nvPr/>
        </p:nvSpPr>
        <p:spPr>
          <a:xfrm>
            <a:off x="1772239" y="5542961"/>
            <a:ext cx="5562741" cy="369332"/>
          </a:xfrm>
          <a:prstGeom prst="rect">
            <a:avLst/>
          </a:prstGeom>
          <a:noFill/>
        </p:spPr>
        <p:txBody>
          <a:bodyPr wrap="none" rtlCol="0">
            <a:spAutoFit/>
          </a:bodyPr>
          <a:lstStyle/>
          <a:p>
            <a:r>
              <a:rPr lang="en-US" dirty="0"/>
              <a:t>Source: Recoveryresourcejeffco.com/treatment</a:t>
            </a:r>
          </a:p>
        </p:txBody>
      </p:sp>
    </p:spTree>
    <p:extLst>
      <p:ext uri="{BB962C8B-B14F-4D97-AF65-F5344CB8AC3E}">
        <p14:creationId xmlns:p14="http://schemas.microsoft.com/office/powerpoint/2010/main" val="1284071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0B8124-F4A6-4521-BA7F-7DAB1D3BD293}"/>
              </a:ext>
            </a:extLst>
          </p:cNvPr>
          <p:cNvSpPr/>
          <p:nvPr/>
        </p:nvSpPr>
        <p:spPr>
          <a:xfrm>
            <a:off x="2666338" y="847493"/>
            <a:ext cx="6096000" cy="4893647"/>
          </a:xfrm>
          <a:prstGeom prst="rect">
            <a:avLst/>
          </a:prstGeom>
        </p:spPr>
        <p:txBody>
          <a:bodyPr>
            <a:spAutoFit/>
          </a:bodyPr>
          <a:lstStyle/>
          <a:p>
            <a:r>
              <a:rPr lang="en-US" sz="2400" b="1" dirty="0">
                <a:solidFill>
                  <a:srgbClr val="333333"/>
                </a:solidFill>
                <a:latin typeface="Source Sans Pro" panose="020B0503030403020204" pitchFamily="34" charset="0"/>
              </a:rPr>
              <a:t>I’ve been denied coverage for my child’s substance use disorder treatment. Am I allowed to appeal?</a:t>
            </a:r>
          </a:p>
          <a:p>
            <a:endParaRPr lang="en-US" sz="2400" b="1" dirty="0">
              <a:solidFill>
                <a:srgbClr val="333333"/>
              </a:solidFill>
              <a:latin typeface="Source Sans Pro" panose="020B0503030403020204" pitchFamily="34" charset="0"/>
            </a:endParaRPr>
          </a:p>
          <a:p>
            <a:r>
              <a:rPr lang="en-US" dirty="0">
                <a:solidFill>
                  <a:srgbClr val="333333"/>
                </a:solidFill>
                <a:latin typeface="Source Sans Pro" panose="020B0503030403020204" pitchFamily="34" charset="0"/>
              </a:rPr>
              <a:t>Absolutely. It is everyone’s right as a policyholder, or as a dependent of the insured, to ask for a reconsideration of the denial. If a health insurer denies the coverage recommended by the treating physician, the parents should file an appeal on behalf of their child. The physician’s treatment recommendation is necessary to facilitate the appeal. The appeals process will vary based on the parent’s type of insurance and the state where they reside. It is important to read the insurance policy carefully and get in touch with the insurance company to determine the process. It’s also important to document all of your communication with your insurance company. </a:t>
            </a:r>
          </a:p>
        </p:txBody>
      </p:sp>
      <p:sp>
        <p:nvSpPr>
          <p:cNvPr id="5" name="TextBox 4">
            <a:extLst>
              <a:ext uri="{FF2B5EF4-FFF2-40B4-BE49-F238E27FC236}">
                <a16:creationId xmlns:a16="http://schemas.microsoft.com/office/drawing/2014/main" id="{A9CC40BF-FE5F-44A8-A2EE-A21AC22F2E92}"/>
              </a:ext>
            </a:extLst>
          </p:cNvPr>
          <p:cNvSpPr txBox="1"/>
          <p:nvPr/>
        </p:nvSpPr>
        <p:spPr>
          <a:xfrm>
            <a:off x="1455089" y="6082748"/>
            <a:ext cx="3935693" cy="369332"/>
          </a:xfrm>
          <a:prstGeom prst="rect">
            <a:avLst/>
          </a:prstGeom>
          <a:noFill/>
        </p:spPr>
        <p:txBody>
          <a:bodyPr wrap="none" rtlCol="0">
            <a:spAutoFit/>
          </a:bodyPr>
          <a:lstStyle/>
          <a:p>
            <a:r>
              <a:rPr lang="en-US" dirty="0"/>
              <a:t>Source: drugfree.org/parent-blog</a:t>
            </a:r>
          </a:p>
        </p:txBody>
      </p:sp>
    </p:spTree>
    <p:extLst>
      <p:ext uri="{BB962C8B-B14F-4D97-AF65-F5344CB8AC3E}">
        <p14:creationId xmlns:p14="http://schemas.microsoft.com/office/powerpoint/2010/main" val="396473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6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lh3.googleusercontent.com/XYcaZ--LPL1EkQItrT1etLWQB1O9RnUhqtHHToQce9DDEelFF2LINBvqetQLosqj586vzCpK0WX95DSKgB9TQ8T7FwTWzuDBI9acCON4duDn8CUnLCSoKYavBymO4JpsTs7_ljTCVARv_BZ6lglXlLf4F-i813qdko8-ZCQ1607foG1cUb-WirYx_enjp6IrgR5I8DApeV9hyx6HLZnyX-T3kVz9EaSHX9U7lYxFqzgtktVwR2S638Bv_V7lWL7WOwkI3UVX573gVwaBe90jwSMGYZPTnObZ18a9onDOoWvefKnvkbiqh01lXmGIa282ZlnMGiTDhIo-PgRkCnAg3_seyb-3VeGukVwlbZduoF2yOZ7oCurUX2mGWIjUThczyM8vIXk4PYSUUzjrWafXqwBGEviMW1ovdkMjr52riQWMmt8oC2m00rTez4-orqsKa_EO9vClD14fcQSHeBj2zfQ0JzDdf4SYOkIzM4csaDGLI_mMnf3IY1GT4nVXqRDfDxxj9QWo5mQdoCorNA0nnaJvVRFHxnM9iGVXqY3AvooRnhoNB2c6b2KeBTGBC5e8_koq7dWskrgqEr-U0rXVh4y7HTw9gPJ7kY70bk4iWWGIVWop8KSnggPDgRgmWdy-=s920-no">
            <a:extLst>
              <a:ext uri="{FF2B5EF4-FFF2-40B4-BE49-F238E27FC236}">
                <a16:creationId xmlns:a16="http://schemas.microsoft.com/office/drawing/2014/main" id="{692463C7-648D-489C-A811-318F570B0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467" y="643467"/>
            <a:ext cx="5571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41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F4A61F-63C8-4BA0-94B0-18E99399482C}"/>
              </a:ext>
            </a:extLst>
          </p:cNvPr>
          <p:cNvSpPr/>
          <p:nvPr/>
        </p:nvSpPr>
        <p:spPr>
          <a:xfrm>
            <a:off x="834887" y="1028343"/>
            <a:ext cx="10551381" cy="4431983"/>
          </a:xfrm>
          <a:prstGeom prst="rect">
            <a:avLst/>
          </a:prstGeom>
        </p:spPr>
        <p:txBody>
          <a:bodyPr wrap="square">
            <a:spAutoFit/>
          </a:bodyPr>
          <a:lstStyle/>
          <a:p>
            <a:r>
              <a:rPr lang="en-US" sz="2400" b="1" dirty="0">
                <a:solidFill>
                  <a:srgbClr val="333333"/>
                </a:solidFill>
                <a:latin typeface="Source Sans Pro" panose="020B0503030403020204" pitchFamily="34" charset="0"/>
              </a:rPr>
              <a:t>What is the difference between a medical necessity or clinical appeal, and an administrative appeal?</a:t>
            </a:r>
          </a:p>
          <a:p>
            <a:endParaRPr lang="en-US" sz="2400" b="1" dirty="0">
              <a:solidFill>
                <a:srgbClr val="333333"/>
              </a:solidFill>
              <a:latin typeface="Source Sans Pro" panose="020B0503030403020204" pitchFamily="34" charset="0"/>
            </a:endParaRPr>
          </a:p>
          <a:p>
            <a:r>
              <a:rPr lang="en-US" dirty="0">
                <a:solidFill>
                  <a:srgbClr val="333333"/>
                </a:solidFill>
                <a:latin typeface="Source Sans Pro" panose="020B0503030403020204" pitchFamily="34" charset="0"/>
              </a:rPr>
              <a:t>A medical necessity or clinical appeal typically covers denials that are related to the “appropriateness” of care, such as length of stay or level of care (e.g. inpatient vs. outpatient). An administrative appeal typically covers whether or not the recommended care is covered under the policy itself.</a:t>
            </a:r>
          </a:p>
          <a:p>
            <a:endParaRPr lang="en-US" dirty="0">
              <a:solidFill>
                <a:srgbClr val="333333"/>
              </a:solidFill>
              <a:latin typeface="Source Sans Pro" panose="020B0503030403020204" pitchFamily="34" charset="0"/>
            </a:endParaRPr>
          </a:p>
          <a:p>
            <a:r>
              <a:rPr lang="en-US" sz="2400" b="1" dirty="0">
                <a:solidFill>
                  <a:srgbClr val="333333"/>
                </a:solidFill>
                <a:latin typeface="Source Sans Pro" panose="020B0503030403020204" pitchFamily="34" charset="0"/>
              </a:rPr>
              <a:t>At what point do I ask for an independent or external review of the denial?</a:t>
            </a:r>
          </a:p>
          <a:p>
            <a:endParaRPr lang="en-US" sz="2400" b="1" dirty="0">
              <a:solidFill>
                <a:srgbClr val="333333"/>
              </a:solidFill>
              <a:latin typeface="Source Sans Pro" panose="020B0503030403020204" pitchFamily="34" charset="0"/>
            </a:endParaRPr>
          </a:p>
          <a:p>
            <a:r>
              <a:rPr lang="en-US" dirty="0">
                <a:solidFill>
                  <a:srgbClr val="333333"/>
                </a:solidFill>
                <a:latin typeface="Source Sans Pro" panose="020B0503030403020204" pitchFamily="34" charset="0"/>
              </a:rPr>
              <a:t>As soon as the internal appeal process is exhausted (which typically is one or two levels of appeal directly with an insurer), individuals have a right to appeal to an external, third party. Under federal and state law, the health insurer must explain to the parent (or their representative) the next steps to initiate an external appeal. Either way, you should file a complaint with your state insurance commissioner to make sure that you are leveraging all of the legal protections.</a:t>
            </a:r>
            <a:endParaRPr lang="en-US" b="0" i="0" dirty="0">
              <a:solidFill>
                <a:srgbClr val="333333"/>
              </a:solidFill>
              <a:effectLst/>
              <a:latin typeface="Source Sans Pro" panose="020B0503030403020204" pitchFamily="34" charset="0"/>
            </a:endParaRPr>
          </a:p>
        </p:txBody>
      </p:sp>
      <p:sp>
        <p:nvSpPr>
          <p:cNvPr id="3" name="Rectangle 2">
            <a:extLst>
              <a:ext uri="{FF2B5EF4-FFF2-40B4-BE49-F238E27FC236}">
                <a16:creationId xmlns:a16="http://schemas.microsoft.com/office/drawing/2014/main" id="{CBBAB693-5F93-4043-A785-6F4DCB44B01D}"/>
              </a:ext>
            </a:extLst>
          </p:cNvPr>
          <p:cNvSpPr/>
          <p:nvPr/>
        </p:nvSpPr>
        <p:spPr>
          <a:xfrm>
            <a:off x="695238" y="5971632"/>
            <a:ext cx="3935693" cy="369332"/>
          </a:xfrm>
          <a:prstGeom prst="rect">
            <a:avLst/>
          </a:prstGeom>
        </p:spPr>
        <p:txBody>
          <a:bodyPr wrap="none">
            <a:spAutoFit/>
          </a:bodyPr>
          <a:lstStyle/>
          <a:p>
            <a:r>
              <a:rPr lang="en-US" dirty="0"/>
              <a:t>Source: drugfree.org/parent-blog</a:t>
            </a:r>
          </a:p>
        </p:txBody>
      </p:sp>
    </p:spTree>
    <p:extLst>
      <p:ext uri="{BB962C8B-B14F-4D97-AF65-F5344CB8AC3E}">
        <p14:creationId xmlns:p14="http://schemas.microsoft.com/office/powerpoint/2010/main" val="4026942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CB1B32-4903-4D82-9C95-E3B34876ED13}"/>
              </a:ext>
            </a:extLst>
          </p:cNvPr>
          <p:cNvSpPr/>
          <p:nvPr/>
        </p:nvSpPr>
        <p:spPr>
          <a:xfrm>
            <a:off x="1391479" y="775761"/>
            <a:ext cx="9629029" cy="4585871"/>
          </a:xfrm>
          <a:prstGeom prst="rect">
            <a:avLst/>
          </a:prstGeom>
        </p:spPr>
        <p:txBody>
          <a:bodyPr wrap="square">
            <a:spAutoFit/>
          </a:bodyPr>
          <a:lstStyle/>
          <a:p>
            <a:pPr algn="ctr"/>
            <a:r>
              <a:rPr lang="en-US" sz="3600" b="1" dirty="0">
                <a:solidFill>
                  <a:srgbClr val="FFFF00"/>
                </a:solidFill>
                <a:latin typeface="Open Sans"/>
              </a:rPr>
              <a:t>Parity 101</a:t>
            </a:r>
          </a:p>
          <a:p>
            <a:pPr algn="ctr"/>
            <a:endParaRPr lang="en-US" sz="3600" b="1" dirty="0">
              <a:solidFill>
                <a:srgbClr val="FFFF00"/>
              </a:solidFill>
              <a:latin typeface="Open Sans"/>
            </a:endParaRPr>
          </a:p>
          <a:p>
            <a:pPr marL="285750" indent="-285750">
              <a:buFont typeface="Arial" panose="020B0604020202020204" pitchFamily="34" charset="0"/>
              <a:buChar char="•"/>
            </a:pPr>
            <a:r>
              <a:rPr lang="en-US" sz="2000" dirty="0"/>
              <a:t>The Paul Wellstone and Pete Domenici Mental Health Parity and Addiction Equity Act (MHPAEA) was passed in 2008 to end discriminatory health care practices against those with mental illness and/or addiction.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solidFill>
                  <a:srgbClr val="FFFF00"/>
                </a:solidFill>
              </a:rPr>
              <a:t>The statute provides that plans cannot apply financial requirements or treatment limitations to mental health or substance use disorder (MH/SUD) benefits that are more restrictive than as applied to medical/surgical benefits.</a:t>
            </a:r>
            <a:r>
              <a:rPr lang="en-US" sz="2000" b="1" dirty="0"/>
              <a:t> </a:t>
            </a:r>
          </a:p>
          <a:p>
            <a:pPr marL="285750" indent="-285750">
              <a:buFont typeface="Arial" panose="020B0604020202020204" pitchFamily="34" charset="0"/>
              <a:buChar char="•"/>
            </a:pPr>
            <a:endParaRPr lang="en-US" sz="2000" b="1" u="sng" dirty="0">
              <a:solidFill>
                <a:srgbClr val="FFFF00"/>
              </a:solidFill>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sz="2000" b="1" u="sng" dirty="0">
                <a:solidFill>
                  <a:srgbClr val="FFFF00"/>
                </a:solidFill>
                <a:hlinkClick r:id="rId3">
                  <a:extLst>
                    <a:ext uri="{A12FA001-AC4F-418D-AE19-62706E023703}">
                      <ahyp:hlinkClr xmlns:ahyp="http://schemas.microsoft.com/office/drawing/2018/hyperlinkcolor" val="tx"/>
                    </a:ext>
                  </a:extLst>
                </a:hlinkClick>
              </a:rPr>
              <a:t>Final implementing regulations</a:t>
            </a:r>
            <a:r>
              <a:rPr lang="en-US" sz="2000" u="sng" dirty="0">
                <a:solidFill>
                  <a:srgbClr val="10AD8E"/>
                </a:solidFill>
                <a:hlinkClick r:id="rId3">
                  <a:extLst>
                    <a:ext uri="{A12FA001-AC4F-418D-AE19-62706E023703}">
                      <ahyp:hlinkClr xmlns:ahyp="http://schemas.microsoft.com/office/drawing/2018/hyperlinkcolor" val="tx"/>
                    </a:ext>
                  </a:extLst>
                </a:hlinkClick>
              </a:rPr>
              <a:t> </a:t>
            </a:r>
            <a:r>
              <a:rPr lang="en-US" sz="2000" dirty="0"/>
              <a:t>went into full effect starting January 1, 2015 for all plans covered by MHPAEA. </a:t>
            </a:r>
          </a:p>
        </p:txBody>
      </p:sp>
      <p:sp>
        <p:nvSpPr>
          <p:cNvPr id="3" name="TextBox 2">
            <a:extLst>
              <a:ext uri="{FF2B5EF4-FFF2-40B4-BE49-F238E27FC236}">
                <a16:creationId xmlns:a16="http://schemas.microsoft.com/office/drawing/2014/main" id="{716108C7-5A72-488E-B737-CC28D5A364E5}"/>
              </a:ext>
            </a:extLst>
          </p:cNvPr>
          <p:cNvSpPr txBox="1"/>
          <p:nvPr/>
        </p:nvSpPr>
        <p:spPr>
          <a:xfrm>
            <a:off x="1517715" y="6165130"/>
            <a:ext cx="6385081" cy="369332"/>
          </a:xfrm>
          <a:prstGeom prst="rect">
            <a:avLst/>
          </a:prstGeom>
          <a:noFill/>
        </p:spPr>
        <p:txBody>
          <a:bodyPr wrap="none" rtlCol="0">
            <a:spAutoFit/>
          </a:bodyPr>
          <a:lstStyle/>
          <a:p>
            <a:r>
              <a:rPr lang="en-US" dirty="0"/>
              <a:t>Source: www.parityispersonal.org/answers/background</a:t>
            </a:r>
          </a:p>
        </p:txBody>
      </p:sp>
    </p:spTree>
    <p:extLst>
      <p:ext uri="{BB962C8B-B14F-4D97-AF65-F5344CB8AC3E}">
        <p14:creationId xmlns:p14="http://schemas.microsoft.com/office/powerpoint/2010/main" val="9420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parityispersonal.org/media/documents/Which-plans-does-the-federal-parity-law-apply-to-tablepng_Page1.png">
            <a:extLst>
              <a:ext uri="{FF2B5EF4-FFF2-40B4-BE49-F238E27FC236}">
                <a16:creationId xmlns:a16="http://schemas.microsoft.com/office/drawing/2014/main" id="{B8211F46-6723-411F-971B-06187B77B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053" y="377603"/>
            <a:ext cx="6945885" cy="5801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67A1A62-E7E2-40CE-BB94-B47351B30434}"/>
              </a:ext>
            </a:extLst>
          </p:cNvPr>
          <p:cNvSpPr/>
          <p:nvPr/>
        </p:nvSpPr>
        <p:spPr>
          <a:xfrm>
            <a:off x="597031" y="5999864"/>
            <a:ext cx="6096000" cy="646331"/>
          </a:xfrm>
          <a:prstGeom prst="rect">
            <a:avLst/>
          </a:prstGeom>
        </p:spPr>
        <p:txBody>
          <a:bodyPr>
            <a:spAutoFit/>
          </a:bodyPr>
          <a:lstStyle/>
          <a:p>
            <a:r>
              <a:rPr lang="en-US" dirty="0"/>
              <a:t>Source: www.parityispersonal.org/answers/background</a:t>
            </a:r>
          </a:p>
        </p:txBody>
      </p:sp>
    </p:spTree>
    <p:extLst>
      <p:ext uri="{BB962C8B-B14F-4D97-AF65-F5344CB8AC3E}">
        <p14:creationId xmlns:p14="http://schemas.microsoft.com/office/powerpoint/2010/main" val="581493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EE720C-FD9D-4BAD-82FA-AF991C1ADDD5}"/>
              </a:ext>
            </a:extLst>
          </p:cNvPr>
          <p:cNvSpPr/>
          <p:nvPr/>
        </p:nvSpPr>
        <p:spPr>
          <a:xfrm>
            <a:off x="2658386" y="920523"/>
            <a:ext cx="6096000" cy="1938992"/>
          </a:xfrm>
          <a:prstGeom prst="rect">
            <a:avLst/>
          </a:prstGeom>
        </p:spPr>
        <p:txBody>
          <a:bodyPr>
            <a:spAutoFit/>
          </a:bodyPr>
          <a:lstStyle/>
          <a:p>
            <a:r>
              <a:rPr lang="en-US" sz="2400" dirty="0">
                <a:solidFill>
                  <a:srgbClr val="333333"/>
                </a:solidFill>
                <a:latin typeface="Georgia" panose="02040502050405020303" pitchFamily="18" charset="0"/>
              </a:rPr>
              <a:t>"As far as I know, there's nothing magical about 28 days," says </a:t>
            </a:r>
            <a:r>
              <a:rPr lang="en-US" sz="2400" dirty="0">
                <a:solidFill>
                  <a:srgbClr val="5076B8"/>
                </a:solidFill>
                <a:latin typeface="Georgia" panose="02040502050405020303" pitchFamily="18" charset="0"/>
                <a:hlinkClick r:id="rId3">
                  <a:extLst>
                    <a:ext uri="{A12FA001-AC4F-418D-AE19-62706E023703}">
                      <ahyp:hlinkClr xmlns:ahyp="http://schemas.microsoft.com/office/drawing/2018/hyperlinkcolor" val="tx"/>
                    </a:ext>
                  </a:extLst>
                </a:hlinkClick>
              </a:rPr>
              <a:t>Kimberly Johnson</a:t>
            </a:r>
            <a:r>
              <a:rPr lang="en-US" sz="2400" dirty="0">
                <a:solidFill>
                  <a:srgbClr val="333333"/>
                </a:solidFill>
                <a:latin typeface="Georgia" panose="02040502050405020303" pitchFamily="18" charset="0"/>
              </a:rPr>
              <a:t>, director of the Center for Substance Abuse Treatment at </a:t>
            </a:r>
            <a:r>
              <a:rPr lang="en-US" sz="2400" dirty="0">
                <a:solidFill>
                  <a:srgbClr val="5076B8"/>
                </a:solidFill>
                <a:latin typeface="Georgia" panose="02040502050405020303" pitchFamily="18" charset="0"/>
                <a:hlinkClick r:id="rId4">
                  <a:extLst>
                    <a:ext uri="{A12FA001-AC4F-418D-AE19-62706E023703}">
                      <ahyp:hlinkClr xmlns:ahyp="http://schemas.microsoft.com/office/drawing/2018/hyperlinkcolor" val="tx"/>
                    </a:ext>
                  </a:extLst>
                </a:hlinkClick>
              </a:rPr>
              <a:t>SAMHSA</a:t>
            </a:r>
            <a:r>
              <a:rPr lang="en-US" sz="2400" dirty="0">
                <a:solidFill>
                  <a:srgbClr val="333333"/>
                </a:solidFill>
                <a:latin typeface="Georgia" panose="02040502050405020303" pitchFamily="18" charset="0"/>
              </a:rPr>
              <a:t>, the federal agency that studies treatment services.</a:t>
            </a:r>
            <a:endParaRPr lang="en-US" sz="2400" dirty="0"/>
          </a:p>
        </p:txBody>
      </p:sp>
      <p:sp>
        <p:nvSpPr>
          <p:cNvPr id="3" name="Rectangle 2">
            <a:extLst>
              <a:ext uri="{FF2B5EF4-FFF2-40B4-BE49-F238E27FC236}">
                <a16:creationId xmlns:a16="http://schemas.microsoft.com/office/drawing/2014/main" id="{3F566028-DBB2-4BD5-B19E-401CC7AB1AF8}"/>
              </a:ext>
            </a:extLst>
          </p:cNvPr>
          <p:cNvSpPr/>
          <p:nvPr/>
        </p:nvSpPr>
        <p:spPr>
          <a:xfrm>
            <a:off x="508883" y="3081810"/>
            <a:ext cx="10917141" cy="2308324"/>
          </a:xfrm>
          <a:prstGeom prst="rect">
            <a:avLst/>
          </a:prstGeom>
        </p:spPr>
        <p:txBody>
          <a:bodyPr wrap="square">
            <a:spAutoFit/>
          </a:bodyPr>
          <a:lstStyle/>
          <a:p>
            <a:pPr fontAlgn="base"/>
            <a:r>
              <a:rPr lang="en-US" dirty="0">
                <a:solidFill>
                  <a:srgbClr val="333333"/>
                </a:solidFill>
                <a:latin typeface="Georgia" panose="02040502050405020303" pitchFamily="18" charset="0"/>
              </a:rPr>
              <a:t>Marvin </a:t>
            </a:r>
            <a:r>
              <a:rPr lang="en-US" dirty="0" err="1">
                <a:solidFill>
                  <a:srgbClr val="333333"/>
                </a:solidFill>
                <a:latin typeface="Georgia" panose="02040502050405020303" pitchFamily="18" charset="0"/>
              </a:rPr>
              <a:t>Ventrell</a:t>
            </a:r>
            <a:r>
              <a:rPr lang="en-US" dirty="0">
                <a:solidFill>
                  <a:srgbClr val="333333"/>
                </a:solidFill>
                <a:latin typeface="Georgia" panose="02040502050405020303" pitchFamily="18" charset="0"/>
              </a:rPr>
              <a:t>, executive director of the </a:t>
            </a:r>
            <a:r>
              <a:rPr lang="en-US" dirty="0">
                <a:solidFill>
                  <a:srgbClr val="5076B8"/>
                </a:solidFill>
                <a:latin typeface="Georgia" panose="02040502050405020303" pitchFamily="18" charset="0"/>
                <a:hlinkClick r:id="rId5"/>
              </a:rPr>
              <a:t>National Association of Addiction Treatment Providers, </a:t>
            </a:r>
            <a:r>
              <a:rPr lang="en-US" dirty="0">
                <a:solidFill>
                  <a:srgbClr val="333333"/>
                </a:solidFill>
                <a:latin typeface="Georgia" panose="02040502050405020303" pitchFamily="18" charset="0"/>
              </a:rPr>
              <a:t>has studied the model's history. He says the month-long standard comes from the notion that when "someone is suffering from addiction — and in the days that this began, we're pretty much talking about alcoholism — it made sense to people that it took about four weeks to stabilize somebody."</a:t>
            </a:r>
          </a:p>
          <a:p>
            <a:pPr fontAlgn="base"/>
            <a:r>
              <a:rPr lang="en-US" dirty="0">
                <a:solidFill>
                  <a:srgbClr val="333333"/>
                </a:solidFill>
                <a:latin typeface="Georgia" panose="02040502050405020303" pitchFamily="18" charset="0"/>
              </a:rPr>
              <a:t>And then, </a:t>
            </a:r>
            <a:r>
              <a:rPr lang="en-US" dirty="0" err="1">
                <a:solidFill>
                  <a:srgbClr val="333333"/>
                </a:solidFill>
                <a:latin typeface="Georgia" panose="02040502050405020303" pitchFamily="18" charset="0"/>
              </a:rPr>
              <a:t>Ventrell</a:t>
            </a:r>
            <a:r>
              <a:rPr lang="en-US" dirty="0">
                <a:solidFill>
                  <a:srgbClr val="333333"/>
                </a:solidFill>
                <a:latin typeface="Georgia" panose="02040502050405020303" pitchFamily="18" charset="0"/>
              </a:rPr>
              <a:t> says, "It became the norm because the insurance industry was willing to pay for that period of time."</a:t>
            </a:r>
          </a:p>
          <a:p>
            <a:pPr fontAlgn="base"/>
            <a:r>
              <a:rPr lang="en-US" dirty="0">
                <a:solidFill>
                  <a:srgbClr val="333333"/>
                </a:solidFill>
                <a:latin typeface="Georgia" panose="02040502050405020303" pitchFamily="18" charset="0"/>
              </a:rPr>
              <a:t>Now the model has spread to treatment for opioid addiction, even though recovering from addiction to those powerful drugs may require a different method.</a:t>
            </a:r>
            <a:endParaRPr lang="en-US" b="0" i="0" dirty="0">
              <a:solidFill>
                <a:srgbClr val="333333"/>
              </a:solidFill>
              <a:effectLst/>
              <a:latin typeface="Georgia" panose="02040502050405020303" pitchFamily="18" charset="0"/>
            </a:endParaRPr>
          </a:p>
        </p:txBody>
      </p:sp>
      <p:sp>
        <p:nvSpPr>
          <p:cNvPr id="4" name="Rectangle 3">
            <a:extLst>
              <a:ext uri="{FF2B5EF4-FFF2-40B4-BE49-F238E27FC236}">
                <a16:creationId xmlns:a16="http://schemas.microsoft.com/office/drawing/2014/main" id="{61C0CE5C-3763-48CE-97C6-DFF11EEC46CE}"/>
              </a:ext>
            </a:extLst>
          </p:cNvPr>
          <p:cNvSpPr/>
          <p:nvPr/>
        </p:nvSpPr>
        <p:spPr>
          <a:xfrm>
            <a:off x="773927" y="5612429"/>
            <a:ext cx="7765774" cy="1169551"/>
          </a:xfrm>
          <a:prstGeom prst="rect">
            <a:avLst/>
          </a:prstGeom>
        </p:spPr>
        <p:txBody>
          <a:bodyPr wrap="square">
            <a:spAutoFit/>
          </a:bodyPr>
          <a:lstStyle/>
          <a:p>
            <a:r>
              <a:rPr lang="en-US" sz="1400" dirty="0"/>
              <a:t>Source: </a:t>
            </a:r>
            <a:r>
              <a:rPr lang="en-US" sz="1400" dirty="0">
                <a:hlinkClick r:id="rId6"/>
              </a:rPr>
              <a:t>https://www.npr.org/sections/health-shots/2016/10/01/495031077/how-we-got-here-treating-addiction-in-28-days</a:t>
            </a:r>
            <a:endParaRPr lang="en-US" sz="1400" dirty="0"/>
          </a:p>
          <a:p>
            <a:endParaRPr lang="en-US" sz="1400" dirty="0"/>
          </a:p>
          <a:p>
            <a:r>
              <a:rPr lang="en-US" sz="1400" dirty="0"/>
              <a:t>Source: https://www.ncbi.nlm.nih.gov/pubmed/14670518</a:t>
            </a:r>
          </a:p>
          <a:p>
            <a:endParaRPr lang="en-US" sz="1400" dirty="0"/>
          </a:p>
        </p:txBody>
      </p:sp>
      <p:sp>
        <p:nvSpPr>
          <p:cNvPr id="5" name="Rectangle 4">
            <a:extLst>
              <a:ext uri="{FF2B5EF4-FFF2-40B4-BE49-F238E27FC236}">
                <a16:creationId xmlns:a16="http://schemas.microsoft.com/office/drawing/2014/main" id="{5DD907CE-4479-4CBD-95DD-18F2239AB050}"/>
              </a:ext>
            </a:extLst>
          </p:cNvPr>
          <p:cNvSpPr/>
          <p:nvPr/>
        </p:nvSpPr>
        <p:spPr>
          <a:xfrm>
            <a:off x="2529383" y="335748"/>
            <a:ext cx="5906949" cy="584775"/>
          </a:xfrm>
          <a:prstGeom prst="rect">
            <a:avLst/>
          </a:prstGeom>
        </p:spPr>
        <p:txBody>
          <a:bodyPr wrap="square">
            <a:spAutoFit/>
          </a:bodyPr>
          <a:lstStyle/>
          <a:p>
            <a:pPr lvl="0" algn="ctr"/>
            <a:r>
              <a:rPr lang="en-US" sz="3200" b="1" dirty="0">
                <a:ln/>
                <a:solidFill>
                  <a:srgbClr val="FFFF00"/>
                </a:solidFill>
              </a:rPr>
              <a:t>Length of Time in Treatment</a:t>
            </a:r>
          </a:p>
        </p:txBody>
      </p:sp>
    </p:spTree>
    <p:extLst>
      <p:ext uri="{BB962C8B-B14F-4D97-AF65-F5344CB8AC3E}">
        <p14:creationId xmlns:p14="http://schemas.microsoft.com/office/powerpoint/2010/main" val="2615155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0D164B-8C8B-45BA-9AC1-A6E940758762}"/>
              </a:ext>
            </a:extLst>
          </p:cNvPr>
          <p:cNvSpPr/>
          <p:nvPr/>
        </p:nvSpPr>
        <p:spPr>
          <a:xfrm>
            <a:off x="2300577" y="2136338"/>
            <a:ext cx="7590845" cy="2585323"/>
          </a:xfrm>
          <a:prstGeom prst="rect">
            <a:avLst/>
          </a:prstGeom>
        </p:spPr>
        <p:txBody>
          <a:bodyPr wrap="square">
            <a:spAutoFit/>
          </a:bodyPr>
          <a:lstStyle/>
          <a:p>
            <a:r>
              <a:rPr lang="en-US" dirty="0">
                <a:solidFill>
                  <a:srgbClr val="000000"/>
                </a:solidFill>
                <a:latin typeface="Minion W08 Regular_1167271"/>
              </a:rPr>
              <a:t>Given the extant treatment literature clearly supports the contention that treatment is superior to no treatment, and longer lengths of stay is associated with a variety of positive outcomes, the more prudent question appears to be not whether treatment works, but rather what are the specific programmatic elements (e.g., duration, intensity) that comprise an adequate continuing care model. </a:t>
            </a:r>
            <a:r>
              <a:rPr lang="en-US" dirty="0">
                <a:latin typeface="Minion W08 Regular_1167271"/>
              </a:rPr>
              <a:t>Generally speaking, it appears that the duration of continuing care should extend for a minimum of 3 to 6 months. However, continuing care over a protracted period of up to 12 months appears to be essential if a reasonable expectation of robust recovery is desired.</a:t>
            </a:r>
            <a:endParaRPr lang="en-US" dirty="0"/>
          </a:p>
        </p:txBody>
      </p:sp>
      <p:sp>
        <p:nvSpPr>
          <p:cNvPr id="3" name="Rectangle 1">
            <a:extLst>
              <a:ext uri="{FF2B5EF4-FFF2-40B4-BE49-F238E27FC236}">
                <a16:creationId xmlns:a16="http://schemas.microsoft.com/office/drawing/2014/main" id="{10207237-51E6-40BE-B978-F9CAD8615AFB}"/>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000AB4B3-88B3-4EC4-A5B1-75AEC64AFB33}"/>
              </a:ext>
            </a:extLst>
          </p:cNvPr>
          <p:cNvSpPr/>
          <p:nvPr/>
        </p:nvSpPr>
        <p:spPr>
          <a:xfrm>
            <a:off x="2723695" y="519936"/>
            <a:ext cx="6096000" cy="1446550"/>
          </a:xfrm>
          <a:prstGeom prst="rect">
            <a:avLst/>
          </a:prstGeom>
        </p:spPr>
        <p:txBody>
          <a:bodyPr>
            <a:spAutoFit/>
          </a:bodyPr>
          <a:lstStyle/>
          <a:p>
            <a:pPr lvl="0" defTabSz="914400" eaLnBrk="0" fontAlgn="base" hangingPunct="0">
              <a:spcBef>
                <a:spcPct val="0"/>
              </a:spcBef>
              <a:spcAft>
                <a:spcPct val="0"/>
              </a:spcAft>
            </a:pPr>
            <a:r>
              <a:rPr lang="en-US" altLang="en-US" sz="1600" dirty="0">
                <a:solidFill>
                  <a:srgbClr val="000000"/>
                </a:solidFill>
                <a:latin typeface="Minion W08 Regular_1167271"/>
              </a:rPr>
              <a:t>Psychiatry Journal</a:t>
            </a:r>
            <a:br>
              <a:rPr lang="en-US" altLang="en-US" sz="1100" dirty="0">
                <a:solidFill>
                  <a:srgbClr val="000000"/>
                </a:solidFill>
                <a:latin typeface="Minion W08 Regular_1167271"/>
              </a:rPr>
            </a:br>
            <a:r>
              <a:rPr lang="en-US" altLang="en-US" sz="1100" dirty="0">
                <a:solidFill>
                  <a:srgbClr val="000000"/>
                </a:solidFill>
                <a:latin typeface="Minion W08 Regular_1167271"/>
              </a:rPr>
              <a:t>Volume 2014, Article ID 692423, 16 pages</a:t>
            </a:r>
            <a:br>
              <a:rPr lang="en-US" altLang="en-US" sz="1100" dirty="0">
                <a:solidFill>
                  <a:srgbClr val="000000"/>
                </a:solidFill>
                <a:latin typeface="Minion W08 Regular_1167271"/>
              </a:rPr>
            </a:br>
            <a:r>
              <a:rPr lang="en-US" altLang="en-US" sz="1100" dirty="0">
                <a:solidFill>
                  <a:srgbClr val="418B34"/>
                </a:solidFill>
                <a:latin typeface="inherit"/>
                <a:hlinkClick r:id="rId2"/>
              </a:rPr>
              <a:t>http://dx.doi.org/10.1155/2014/692423</a:t>
            </a:r>
            <a:endParaRPr lang="en-US" altLang="en-US" sz="1100" dirty="0"/>
          </a:p>
          <a:p>
            <a:pPr lvl="0" defTabSz="914400" eaLnBrk="0" fontAlgn="base" hangingPunct="0">
              <a:spcBef>
                <a:spcPct val="0"/>
              </a:spcBef>
              <a:spcAft>
                <a:spcPct val="0"/>
              </a:spcAft>
            </a:pPr>
            <a:r>
              <a:rPr lang="en-US" altLang="en-US" sz="1100" dirty="0">
                <a:solidFill>
                  <a:srgbClr val="000000"/>
                </a:solidFill>
                <a:latin typeface="Minion W08 Bold"/>
              </a:rPr>
              <a:t>Review Article</a:t>
            </a:r>
          </a:p>
          <a:p>
            <a:pPr lvl="0" defTabSz="914400" eaLnBrk="0" fontAlgn="base" hangingPunct="0">
              <a:spcBef>
                <a:spcPct val="0"/>
              </a:spcBef>
              <a:spcAft>
                <a:spcPct val="0"/>
              </a:spcAft>
            </a:pPr>
            <a:r>
              <a:rPr lang="en-US" altLang="en-US" sz="1400" dirty="0">
                <a:solidFill>
                  <a:srgbClr val="000000"/>
                </a:solidFill>
                <a:latin typeface="Minion W08 Bold"/>
              </a:rPr>
              <a:t>The Continuing Care Model of Substance Use Treatment: What Works, and When Is “Enough,” “Enough?”</a:t>
            </a:r>
          </a:p>
          <a:p>
            <a:pPr lvl="0" defTabSz="914400" eaLnBrk="0" fontAlgn="base" hangingPunct="0">
              <a:spcBef>
                <a:spcPct val="0"/>
              </a:spcBef>
              <a:spcAft>
                <a:spcPct val="0"/>
              </a:spcAft>
            </a:pPr>
            <a:r>
              <a:rPr lang="en-US" altLang="en-US" sz="1100" dirty="0">
                <a:solidFill>
                  <a:srgbClr val="418B34"/>
                </a:solidFill>
                <a:latin typeface="inherit"/>
                <a:hlinkClick r:id="rId3"/>
              </a:rPr>
              <a:t>Steven L. Proctor</a:t>
            </a:r>
            <a:r>
              <a:rPr lang="en-US" altLang="en-US" sz="1100" baseline="30000" dirty="0">
                <a:solidFill>
                  <a:srgbClr val="000000"/>
                </a:solidFill>
                <a:latin typeface="Minion W08 Regular_1167271"/>
              </a:rPr>
              <a:t>1</a:t>
            </a:r>
            <a:r>
              <a:rPr lang="en-US" altLang="en-US" sz="1100" dirty="0">
                <a:solidFill>
                  <a:srgbClr val="000000"/>
                </a:solidFill>
                <a:latin typeface="Minion W08 Regular_1167271"/>
              </a:rPr>
              <a:t> and </a:t>
            </a:r>
            <a:r>
              <a:rPr lang="en-US" altLang="en-US" sz="1100" dirty="0">
                <a:solidFill>
                  <a:srgbClr val="418B34"/>
                </a:solidFill>
                <a:latin typeface="inherit"/>
                <a:hlinkClick r:id="rId4"/>
              </a:rPr>
              <a:t>Philip L. Herschman</a:t>
            </a:r>
            <a:r>
              <a:rPr lang="en-US" altLang="en-US" sz="1100" baseline="30000" dirty="0">
                <a:solidFill>
                  <a:srgbClr val="000000"/>
                </a:solidFill>
                <a:latin typeface="Minion W08 Regular_1167271"/>
              </a:rPr>
              <a:t>2</a:t>
            </a:r>
            <a:endParaRPr lang="en-US" altLang="en-US" sz="1100" dirty="0">
              <a:latin typeface="Arial" panose="020B0604020202020204" pitchFamily="34" charset="0"/>
            </a:endParaRPr>
          </a:p>
        </p:txBody>
      </p:sp>
    </p:spTree>
    <p:extLst>
      <p:ext uri="{BB962C8B-B14F-4D97-AF65-F5344CB8AC3E}">
        <p14:creationId xmlns:p14="http://schemas.microsoft.com/office/powerpoint/2010/main" val="545013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8165A7-DF00-45AE-A60E-41162B784F3A}"/>
              </a:ext>
            </a:extLst>
          </p:cNvPr>
          <p:cNvSpPr/>
          <p:nvPr/>
        </p:nvSpPr>
        <p:spPr>
          <a:xfrm>
            <a:off x="3048000" y="672565"/>
            <a:ext cx="6096000" cy="5016758"/>
          </a:xfrm>
          <a:prstGeom prst="rect">
            <a:avLst/>
          </a:prstGeom>
        </p:spPr>
        <p:txBody>
          <a:bodyPr>
            <a:spAutoFit/>
          </a:bodyPr>
          <a:lstStyle/>
          <a:p>
            <a:pPr algn="ctr"/>
            <a:r>
              <a:rPr lang="en-US" sz="3200" b="1" dirty="0">
                <a:solidFill>
                  <a:srgbClr val="FFFF00"/>
                </a:solidFill>
              </a:rPr>
              <a:t>Co-occurring Disorders</a:t>
            </a:r>
          </a:p>
          <a:p>
            <a:r>
              <a:rPr lang="en-US" dirty="0"/>
              <a:t>The coexistence of both a mental health and a substance use disorder is referred to as co-occurring disorders.</a:t>
            </a:r>
          </a:p>
          <a:p>
            <a:endParaRPr lang="en-US" dirty="0"/>
          </a:p>
          <a:p>
            <a:r>
              <a:rPr lang="en-US" dirty="0"/>
              <a:t>Co-occurring disorders were previously referred to as dual diagnoses. According to SAMHSA’s 2014 National Survey on Drug Use and Health (NSDUH) (PDF | 3.4 MB), approximately 7.9 million adults in the United States had co-occurring disorders in 2014.</a:t>
            </a:r>
          </a:p>
          <a:p>
            <a:endParaRPr lang="en-US" dirty="0"/>
          </a:p>
          <a:p>
            <a:r>
              <a:rPr lang="en-US" dirty="0"/>
              <a:t>People with mental health disorders are more likely than people without mental health disorders to experience an alcohol or substance use disorder.</a:t>
            </a:r>
          </a:p>
          <a:p>
            <a:endParaRPr lang="en-US" dirty="0"/>
          </a:p>
          <a:p>
            <a:r>
              <a:rPr lang="en-US" dirty="0"/>
              <a:t>People with co-occurring disorders are best served through integrated treatment.</a:t>
            </a:r>
          </a:p>
        </p:txBody>
      </p:sp>
      <p:sp>
        <p:nvSpPr>
          <p:cNvPr id="3" name="Rectangle 2">
            <a:extLst>
              <a:ext uri="{FF2B5EF4-FFF2-40B4-BE49-F238E27FC236}">
                <a16:creationId xmlns:a16="http://schemas.microsoft.com/office/drawing/2014/main" id="{B5311EA6-78F5-4232-9581-73C88504AE3A}"/>
              </a:ext>
            </a:extLst>
          </p:cNvPr>
          <p:cNvSpPr/>
          <p:nvPr/>
        </p:nvSpPr>
        <p:spPr>
          <a:xfrm>
            <a:off x="909137" y="6000769"/>
            <a:ext cx="5618846" cy="369332"/>
          </a:xfrm>
          <a:prstGeom prst="rect">
            <a:avLst/>
          </a:prstGeom>
        </p:spPr>
        <p:txBody>
          <a:bodyPr wrap="none">
            <a:spAutoFit/>
          </a:bodyPr>
          <a:lstStyle/>
          <a:p>
            <a:r>
              <a:rPr lang="en-US" dirty="0"/>
              <a:t>https://www.samhsa.gov/disorders/co-occurring</a:t>
            </a:r>
          </a:p>
        </p:txBody>
      </p:sp>
    </p:spTree>
    <p:extLst>
      <p:ext uri="{BB962C8B-B14F-4D97-AF65-F5344CB8AC3E}">
        <p14:creationId xmlns:p14="http://schemas.microsoft.com/office/powerpoint/2010/main" val="3242797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AEC182-6CFA-4810-9EB2-E8816914FB99}"/>
              </a:ext>
            </a:extLst>
          </p:cNvPr>
          <p:cNvSpPr/>
          <p:nvPr/>
        </p:nvSpPr>
        <p:spPr>
          <a:xfrm>
            <a:off x="3048000" y="2325139"/>
            <a:ext cx="6096000" cy="3416320"/>
          </a:xfrm>
          <a:prstGeom prst="rect">
            <a:avLst/>
          </a:prstGeom>
        </p:spPr>
        <p:txBody>
          <a:bodyPr>
            <a:spAutoFit/>
          </a:bodyPr>
          <a:lstStyle/>
          <a:p>
            <a:r>
              <a:rPr lang="en-US" dirty="0"/>
              <a:t>“Recovery residence” (RR) is a broad term describing a sober, safe, and healthy living environment that promotes recovery from alcohol and other drug use and associated problems. Many thousands exist in the United States that vary in size, organization, and target population. (The exact number of recovery residences is unknown since many RRs are not regulated by government or independent organizations.) At a minimum, RRs offer peer-to-peer recovery support with some  providing professionally delivered clinical services all aimed at promoting abstinence- based, long-term recovery.</a:t>
            </a:r>
          </a:p>
        </p:txBody>
      </p:sp>
      <p:sp>
        <p:nvSpPr>
          <p:cNvPr id="4" name="Rectangle 3">
            <a:extLst>
              <a:ext uri="{FF2B5EF4-FFF2-40B4-BE49-F238E27FC236}">
                <a16:creationId xmlns:a16="http://schemas.microsoft.com/office/drawing/2014/main" id="{22800CFF-DC4A-417F-8BD8-718D4290978D}"/>
              </a:ext>
            </a:extLst>
          </p:cNvPr>
          <p:cNvSpPr/>
          <p:nvPr/>
        </p:nvSpPr>
        <p:spPr>
          <a:xfrm>
            <a:off x="1486894" y="460644"/>
            <a:ext cx="9128097" cy="1754326"/>
          </a:xfrm>
          <a:prstGeom prst="rect">
            <a:avLst/>
          </a:prstGeom>
        </p:spPr>
        <p:txBody>
          <a:bodyPr wrap="square">
            <a:spAutoFit/>
          </a:bodyPr>
          <a:lstStyle/>
          <a:p>
            <a:pPr lvl="0" algn="ctr"/>
            <a:r>
              <a:rPr lang="en-US" sz="5400" b="1" dirty="0">
                <a:ln/>
                <a:solidFill>
                  <a:srgbClr val="FFFF00"/>
                </a:solidFill>
              </a:rPr>
              <a:t>Sober Living &amp;</a:t>
            </a:r>
          </a:p>
          <a:p>
            <a:pPr lvl="0" algn="ctr"/>
            <a:r>
              <a:rPr lang="en-US" sz="5400" b="1" dirty="0">
                <a:ln/>
                <a:solidFill>
                  <a:srgbClr val="FFFF00"/>
                </a:solidFill>
              </a:rPr>
              <a:t> Recovery Residence</a:t>
            </a:r>
          </a:p>
        </p:txBody>
      </p:sp>
      <p:sp>
        <p:nvSpPr>
          <p:cNvPr id="5" name="TextBox 4">
            <a:extLst>
              <a:ext uri="{FF2B5EF4-FFF2-40B4-BE49-F238E27FC236}">
                <a16:creationId xmlns:a16="http://schemas.microsoft.com/office/drawing/2014/main" id="{CC590559-0B00-44AC-8666-D66F3FD49FB7}"/>
              </a:ext>
            </a:extLst>
          </p:cNvPr>
          <p:cNvSpPr txBox="1"/>
          <p:nvPr/>
        </p:nvSpPr>
        <p:spPr>
          <a:xfrm>
            <a:off x="1558456" y="6074797"/>
            <a:ext cx="6290505" cy="307777"/>
          </a:xfrm>
          <a:prstGeom prst="rect">
            <a:avLst/>
          </a:prstGeom>
          <a:noFill/>
        </p:spPr>
        <p:txBody>
          <a:bodyPr wrap="none" rtlCol="0">
            <a:spAutoFit/>
          </a:bodyPr>
          <a:lstStyle/>
          <a:p>
            <a:r>
              <a:rPr lang="en-US" sz="1400" dirty="0"/>
              <a:t>Source: National Association of Recovery Residences – narronline.com</a:t>
            </a:r>
          </a:p>
        </p:txBody>
      </p:sp>
    </p:spTree>
    <p:extLst>
      <p:ext uri="{BB962C8B-B14F-4D97-AF65-F5344CB8AC3E}">
        <p14:creationId xmlns:p14="http://schemas.microsoft.com/office/powerpoint/2010/main" val="2720659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640857-9023-49D1-B776-C53626E8FF5B}"/>
              </a:ext>
            </a:extLst>
          </p:cNvPr>
          <p:cNvSpPr/>
          <p:nvPr/>
        </p:nvSpPr>
        <p:spPr>
          <a:xfrm>
            <a:off x="2992341" y="522616"/>
            <a:ext cx="6096000" cy="6247864"/>
          </a:xfrm>
          <a:prstGeom prst="rect">
            <a:avLst/>
          </a:prstGeom>
        </p:spPr>
        <p:txBody>
          <a:bodyPr>
            <a:spAutoFit/>
          </a:bodyPr>
          <a:lstStyle/>
          <a:p>
            <a:pPr algn="ctr"/>
            <a:r>
              <a:rPr lang="en-US" b="1" dirty="0">
                <a:solidFill>
                  <a:srgbClr val="FFFF00"/>
                </a:solidFill>
              </a:rPr>
              <a:t>Listing of Sober Living &amp; Recovery Residences</a:t>
            </a:r>
          </a:p>
          <a:p>
            <a:pPr algn="ctr"/>
            <a:r>
              <a:rPr lang="en-US" dirty="0">
                <a:solidFill>
                  <a:srgbClr val="FFFF00"/>
                </a:solidFill>
              </a:rPr>
              <a:t>*Not a Complete List*</a:t>
            </a:r>
          </a:p>
          <a:p>
            <a:pPr algn="ctr"/>
            <a:r>
              <a:rPr lang="en-US" sz="1400" b="1" dirty="0">
                <a:solidFill>
                  <a:schemeClr val="bg2"/>
                </a:solidFill>
                <a:hlinkClick r:id="rId2"/>
              </a:rPr>
              <a:t>(</a:t>
            </a:r>
            <a:r>
              <a:rPr lang="en-US" sz="1400" b="1" dirty="0">
                <a:solidFill>
                  <a:schemeClr val="bg2"/>
                </a:solidFill>
                <a:hlinkClick r:id="rId3"/>
              </a:rPr>
              <a:t>From Not One More Alabama Website)</a:t>
            </a:r>
            <a:endParaRPr lang="en-US" sz="1400" b="1" dirty="0">
              <a:solidFill>
                <a:schemeClr val="bg2"/>
              </a:solidFill>
            </a:endParaRPr>
          </a:p>
          <a:p>
            <a:pPr algn="ctr"/>
            <a:endParaRPr lang="en-US" sz="1400" b="1" dirty="0">
              <a:solidFill>
                <a:schemeClr val="bg2"/>
              </a:solidFill>
            </a:endParaRPr>
          </a:p>
          <a:p>
            <a:pPr marL="285750" indent="-285750">
              <a:buFont typeface="Wingdings" panose="05000000000000000000" pitchFamily="2" charset="2"/>
              <a:buChar char="§"/>
            </a:pPr>
            <a:r>
              <a:rPr lang="en-US" sz="1400" b="1" dirty="0"/>
              <a:t>Any Length Resources (ALR) – Bessemer, Prattville &amp; Pensacola</a:t>
            </a:r>
          </a:p>
          <a:p>
            <a:pPr marL="285750" indent="-285750">
              <a:buFont typeface="Wingdings" panose="05000000000000000000" pitchFamily="2" charset="2"/>
              <a:buChar char="§"/>
            </a:pPr>
            <a:r>
              <a:rPr lang="en-US" sz="1400" b="1" dirty="0"/>
              <a:t>Keep It Simple (Cumberland Heights) - Nashville</a:t>
            </a:r>
          </a:p>
          <a:p>
            <a:pPr marL="285750" indent="-285750">
              <a:buFont typeface="Wingdings" panose="05000000000000000000" pitchFamily="2" charset="2"/>
              <a:buChar char="§"/>
            </a:pPr>
            <a:r>
              <a:rPr lang="en-US" sz="1400" b="1" dirty="0"/>
              <a:t>Sober Men Living  - Atlanta &amp; Nashville</a:t>
            </a:r>
          </a:p>
          <a:p>
            <a:pPr marL="285750" indent="-285750">
              <a:buFont typeface="Wingdings" panose="05000000000000000000" pitchFamily="2" charset="2"/>
              <a:buChar char="§"/>
            </a:pPr>
            <a:r>
              <a:rPr lang="en-US" sz="1400" b="1" dirty="0"/>
              <a:t>Safety Net Recovery – Atlanta, Greenville SC, Charlotte NC</a:t>
            </a:r>
          </a:p>
          <a:p>
            <a:pPr marL="285750" indent="-285750">
              <a:buFont typeface="Wingdings" panose="05000000000000000000" pitchFamily="2" charset="2"/>
              <a:buChar char="§"/>
            </a:pPr>
            <a:r>
              <a:rPr lang="en-US" sz="1400" b="1" dirty="0" err="1"/>
              <a:t>Evenstill</a:t>
            </a:r>
            <a:r>
              <a:rPr lang="en-US" sz="1400" b="1" dirty="0"/>
              <a:t>  - Homewood, AL  (</a:t>
            </a:r>
            <a:r>
              <a:rPr lang="en-US" sz="1200" i="1" dirty="0"/>
              <a:t>Formerly YANA Sober Living</a:t>
            </a:r>
            <a:r>
              <a:rPr lang="en-US" sz="1400" b="1" dirty="0"/>
              <a:t>)</a:t>
            </a:r>
          </a:p>
          <a:p>
            <a:pPr marL="285750" indent="-285750">
              <a:buFont typeface="Wingdings" panose="05000000000000000000" pitchFamily="2" charset="2"/>
              <a:buChar char="§"/>
            </a:pPr>
            <a:r>
              <a:rPr lang="en-US" sz="1400" b="1" dirty="0"/>
              <a:t>Integrative Life Center - Nashville</a:t>
            </a:r>
          </a:p>
          <a:p>
            <a:pPr marL="285750" indent="-285750">
              <a:buFont typeface="Wingdings" panose="05000000000000000000" pitchFamily="2" charset="2"/>
              <a:buChar char="§"/>
            </a:pPr>
            <a:r>
              <a:rPr lang="en-US" sz="1400" b="1" dirty="0"/>
              <a:t>Mission of Mercy Shoals (MOMS) - Florence</a:t>
            </a:r>
          </a:p>
          <a:p>
            <a:pPr marL="285750" indent="-285750">
              <a:buFont typeface="Wingdings" panose="05000000000000000000" pitchFamily="2" charset="2"/>
              <a:buChar char="§"/>
            </a:pPr>
            <a:r>
              <a:rPr lang="en-US" sz="1400" b="1" dirty="0"/>
              <a:t>Sober Solutions - Nashville</a:t>
            </a:r>
          </a:p>
          <a:p>
            <a:pPr marL="285750" indent="-285750">
              <a:buFont typeface="Wingdings" panose="05000000000000000000" pitchFamily="2" charset="2"/>
              <a:buChar char="§"/>
            </a:pPr>
            <a:r>
              <a:rPr lang="en-US" sz="1400" b="1" dirty="0"/>
              <a:t>The Pathfinder - Huntsville</a:t>
            </a:r>
          </a:p>
          <a:p>
            <a:pPr marL="285750" indent="-285750">
              <a:buFont typeface="Wingdings" panose="05000000000000000000" pitchFamily="2" charset="2"/>
              <a:buChar char="§"/>
            </a:pPr>
            <a:r>
              <a:rPr lang="en-US" sz="1400" b="1" dirty="0"/>
              <a:t>Fellowship House - Birmingham</a:t>
            </a:r>
          </a:p>
          <a:p>
            <a:pPr marL="285750" indent="-285750">
              <a:buFont typeface="Wingdings" panose="05000000000000000000" pitchFamily="2" charset="2"/>
              <a:buChar char="§"/>
            </a:pPr>
            <a:r>
              <a:rPr lang="en-US" sz="1400" b="1" dirty="0"/>
              <a:t>The 4</a:t>
            </a:r>
            <a:r>
              <a:rPr lang="en-US" sz="1400" b="1" baseline="30000" dirty="0"/>
              <a:t>th</a:t>
            </a:r>
            <a:r>
              <a:rPr lang="en-US" sz="1400" b="1" dirty="0"/>
              <a:t> Dimension - Hoover</a:t>
            </a:r>
          </a:p>
          <a:p>
            <a:pPr marL="285750" indent="-285750">
              <a:buFont typeface="Wingdings" panose="05000000000000000000" pitchFamily="2" charset="2"/>
              <a:buChar char="§"/>
            </a:pPr>
            <a:r>
              <a:rPr lang="en-US" sz="1400" b="1" dirty="0"/>
              <a:t>Focus on Recovery - Hoover</a:t>
            </a:r>
          </a:p>
          <a:p>
            <a:pPr marL="285750" indent="-285750">
              <a:buFont typeface="Wingdings" panose="05000000000000000000" pitchFamily="2" charset="2"/>
              <a:buChar char="§"/>
            </a:pPr>
            <a:r>
              <a:rPr lang="en-US" sz="1400" b="1" dirty="0"/>
              <a:t>Searchlight (Cumberland Heights) - Nashville</a:t>
            </a:r>
          </a:p>
          <a:p>
            <a:pPr marL="285750" indent="-285750">
              <a:buFont typeface="Wingdings" panose="05000000000000000000" pitchFamily="2" charset="2"/>
              <a:buChar char="§"/>
            </a:pPr>
            <a:r>
              <a:rPr lang="en-US" sz="1400" b="1" dirty="0"/>
              <a:t>Stepping Stones - Huntsville</a:t>
            </a:r>
          </a:p>
          <a:p>
            <a:pPr marL="285750" indent="-285750">
              <a:buFont typeface="Wingdings" panose="05000000000000000000" pitchFamily="2" charset="2"/>
              <a:buChar char="§"/>
            </a:pPr>
            <a:r>
              <a:rPr lang="en-US" sz="1400" b="1" dirty="0"/>
              <a:t>The Landing Coastal Alabama Recovery 4 Women – Baldwin County </a:t>
            </a:r>
          </a:p>
          <a:p>
            <a:pPr marL="285750" indent="-285750">
              <a:buFont typeface="Wingdings" panose="05000000000000000000" pitchFamily="2" charset="2"/>
              <a:buChar char="§"/>
            </a:pPr>
            <a:r>
              <a:rPr lang="en-US" sz="1400" b="1" dirty="0"/>
              <a:t>Best Life Recovery Residences – Huntsville</a:t>
            </a:r>
          </a:p>
          <a:p>
            <a:pPr marL="285750" indent="-285750">
              <a:buFont typeface="Wingdings" panose="05000000000000000000" pitchFamily="2" charset="2"/>
              <a:buChar char="§"/>
            </a:pPr>
            <a:r>
              <a:rPr lang="en-US" sz="1400" b="1" dirty="0"/>
              <a:t>A New Beginning - Florence</a:t>
            </a:r>
          </a:p>
          <a:p>
            <a:pPr marL="285750" indent="-285750">
              <a:buFont typeface="Wingdings" panose="05000000000000000000" pitchFamily="2" charset="2"/>
              <a:buChar char="§"/>
            </a:pPr>
            <a:r>
              <a:rPr lang="en-US" sz="1400" b="1" dirty="0"/>
              <a:t>Sober Women Living - Atlanta</a:t>
            </a:r>
          </a:p>
          <a:p>
            <a:pPr marL="285750" indent="-285750">
              <a:buFont typeface="Wingdings" panose="05000000000000000000" pitchFamily="2" charset="2"/>
              <a:buChar char="§"/>
            </a:pPr>
            <a:r>
              <a:rPr lang="en-US" sz="1400" b="1" dirty="0"/>
              <a:t>Villa Place of Integrative Life Center - Nashville</a:t>
            </a:r>
          </a:p>
          <a:p>
            <a:pPr marL="285750" indent="-285750">
              <a:buFont typeface="Wingdings" panose="05000000000000000000" pitchFamily="2" charset="2"/>
              <a:buChar char="§"/>
            </a:pPr>
            <a:r>
              <a:rPr lang="en-US" sz="1400" b="1" dirty="0"/>
              <a:t>Hope Homes – Atlanta, Charlotte, Nashville</a:t>
            </a:r>
          </a:p>
          <a:p>
            <a:pPr marL="285750" indent="-285750">
              <a:buFont typeface="Wingdings" panose="05000000000000000000" pitchFamily="2" charset="2"/>
              <a:buChar char="§"/>
            </a:pPr>
            <a:r>
              <a:rPr lang="en-US" sz="1400" b="1" dirty="0"/>
              <a:t>MARR - Atlanta</a:t>
            </a:r>
          </a:p>
          <a:p>
            <a:pPr algn="ctr"/>
            <a:endParaRPr lang="en-US" sz="1400" b="1" dirty="0">
              <a:solidFill>
                <a:schemeClr val="bg2"/>
              </a:solidFill>
            </a:endParaRPr>
          </a:p>
          <a:p>
            <a:pPr algn="ctr"/>
            <a:endParaRPr lang="en-US" sz="1400" b="1" dirty="0">
              <a:solidFill>
                <a:schemeClr val="bg2"/>
              </a:solidFill>
            </a:endParaRPr>
          </a:p>
        </p:txBody>
      </p:sp>
    </p:spTree>
    <p:extLst>
      <p:ext uri="{BB962C8B-B14F-4D97-AF65-F5344CB8AC3E}">
        <p14:creationId xmlns:p14="http://schemas.microsoft.com/office/powerpoint/2010/main" val="3285629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640857-9023-49D1-B776-C53626E8FF5B}"/>
              </a:ext>
            </a:extLst>
          </p:cNvPr>
          <p:cNvSpPr/>
          <p:nvPr/>
        </p:nvSpPr>
        <p:spPr>
          <a:xfrm>
            <a:off x="1073426" y="851941"/>
            <a:ext cx="5022574" cy="1846659"/>
          </a:xfrm>
          <a:prstGeom prst="rect">
            <a:avLst/>
          </a:prstGeom>
        </p:spPr>
        <p:txBody>
          <a:bodyPr wrap="square">
            <a:spAutoFit/>
          </a:bodyPr>
          <a:lstStyle/>
          <a:p>
            <a:pPr algn="ctr"/>
            <a:r>
              <a:rPr lang="en-US" sz="3600" b="1" dirty="0">
                <a:solidFill>
                  <a:srgbClr val="FFFF00"/>
                </a:solidFill>
              </a:rPr>
              <a:t>Faith Based Recovery Support Programs</a:t>
            </a:r>
          </a:p>
          <a:p>
            <a:pPr algn="ctr"/>
            <a:r>
              <a:rPr lang="en-US" sz="1400" b="1" dirty="0">
                <a:solidFill>
                  <a:schemeClr val="bg2"/>
                </a:solidFill>
                <a:hlinkClick r:id="rId2"/>
              </a:rPr>
              <a:t>Not One More Alabama Website</a:t>
            </a:r>
            <a:r>
              <a:rPr lang="en-US" sz="1400" b="1" dirty="0">
                <a:solidFill>
                  <a:schemeClr val="bg2"/>
                </a:solidFill>
              </a:rPr>
              <a:t>  </a:t>
            </a:r>
          </a:p>
          <a:p>
            <a:pPr algn="ctr"/>
            <a:endParaRPr lang="en-US" sz="1400" b="1" dirty="0">
              <a:solidFill>
                <a:schemeClr val="bg2"/>
              </a:solidFill>
            </a:endParaRPr>
          </a:p>
          <a:p>
            <a:pPr algn="ctr"/>
            <a:endParaRPr lang="en-US" sz="1400" b="1" dirty="0">
              <a:solidFill>
                <a:schemeClr val="bg2"/>
              </a:solidFill>
            </a:endParaRPr>
          </a:p>
        </p:txBody>
      </p:sp>
      <p:pic>
        <p:nvPicPr>
          <p:cNvPr id="1028" name="Picture 4" descr="Image result for cross">
            <a:extLst>
              <a:ext uri="{FF2B5EF4-FFF2-40B4-BE49-F238E27FC236}">
                <a16:creationId xmlns:a16="http://schemas.microsoft.com/office/drawing/2014/main" id="{12EE6B80-B42C-444F-9CB9-C1AE2801E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098" y="686009"/>
            <a:ext cx="3936476" cy="52456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35B1022-7178-4B08-9A73-8B6CB7C88F46}"/>
              </a:ext>
            </a:extLst>
          </p:cNvPr>
          <p:cNvSpPr/>
          <p:nvPr/>
        </p:nvSpPr>
        <p:spPr>
          <a:xfrm>
            <a:off x="700750" y="2452109"/>
            <a:ext cx="6096000" cy="2862322"/>
          </a:xfrm>
          <a:prstGeom prst="rect">
            <a:avLst/>
          </a:prstGeom>
        </p:spPr>
        <p:txBody>
          <a:bodyPr>
            <a:spAutoFit/>
          </a:bodyPr>
          <a:lstStyle/>
          <a:p>
            <a:r>
              <a:rPr lang="en-US" dirty="0"/>
              <a:t>There are many faith based recovery support and/or discipleship programs in and around the state of Alabama.  Some Faith Based Programs are also State Certified and State Funded.  Some Faith Based Programs receive all of their funding from donations and are part of a larger ministry.   Information provided below comes directly from the website or </a:t>
            </a:r>
            <a:r>
              <a:rPr lang="en-US" dirty="0" err="1"/>
              <a:t>facebook</a:t>
            </a:r>
            <a:r>
              <a:rPr lang="en-US" dirty="0"/>
              <a:t> pages of these organizations. Programs with an </a:t>
            </a:r>
            <a:r>
              <a:rPr lang="en-US" dirty="0" err="1"/>
              <a:t>asterik</a:t>
            </a:r>
            <a:r>
              <a:rPr lang="en-US" dirty="0"/>
              <a:t> (*) and "SF" next to them are also state funded programs through the State of Alabama.</a:t>
            </a:r>
          </a:p>
        </p:txBody>
      </p:sp>
    </p:spTree>
    <p:extLst>
      <p:ext uri="{BB962C8B-B14F-4D97-AF65-F5344CB8AC3E}">
        <p14:creationId xmlns:p14="http://schemas.microsoft.com/office/powerpoint/2010/main" val="3399566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CB0E7A-0E6A-4028-88B8-CA9C6335D603}"/>
              </a:ext>
            </a:extLst>
          </p:cNvPr>
          <p:cNvSpPr/>
          <p:nvPr/>
        </p:nvSpPr>
        <p:spPr>
          <a:xfrm>
            <a:off x="405516" y="331577"/>
            <a:ext cx="11266999" cy="6017032"/>
          </a:xfrm>
          <a:prstGeom prst="rect">
            <a:avLst/>
          </a:prstGeom>
        </p:spPr>
        <p:txBody>
          <a:bodyPr wrap="square">
            <a:spAutoFit/>
          </a:bodyPr>
          <a:lstStyle/>
          <a:p>
            <a:pPr lvl="0"/>
            <a:r>
              <a:rPr lang="en-US" sz="1100" b="1" dirty="0">
                <a:solidFill>
                  <a:srgbClr val="052F61"/>
                </a:solidFill>
              </a:rPr>
              <a:t>North Alabama</a:t>
            </a:r>
          </a:p>
          <a:p>
            <a:pPr lvl="0"/>
            <a:r>
              <a:rPr lang="en-US" sz="1100" b="1" dirty="0">
                <a:solidFill>
                  <a:srgbClr val="052F61"/>
                </a:solidFill>
              </a:rPr>
              <a:t>​Downtown Rescue Mission Residential Rehabilitation  </a:t>
            </a:r>
            <a:r>
              <a:rPr lang="en-US" sz="1100" dirty="0">
                <a:solidFill>
                  <a:srgbClr val="052F61"/>
                </a:solidFill>
              </a:rPr>
              <a:t>- the 12 month long program is designed to help men and women achieve life-long change and freedom from problems, such as alcoholism and drug addiction, as well as emotional, mental and physical abuse. The program seeks to restore individuals through teaching and modeling solid, Biblical principles and truths in which they can rebuild their </a:t>
            </a:r>
            <a:r>
              <a:rPr lang="en-US" sz="1100" dirty="0" err="1">
                <a:solidFill>
                  <a:srgbClr val="052F61"/>
                </a:solidFill>
              </a:rPr>
              <a:t>lives.During</a:t>
            </a:r>
            <a:r>
              <a:rPr lang="en-US" sz="1100" dirty="0">
                <a:solidFill>
                  <a:srgbClr val="052F61"/>
                </a:solidFill>
              </a:rPr>
              <a:t> the 12-month Residential Recovery Program, men and women are provided shelter, meals, and clothing at no charge, and are equipped with life skills, such as computer navigation, resume writing, and money management. We teach them how to apply God’s Word to their lives, accept responsibility, and live a life of independence. </a:t>
            </a:r>
          </a:p>
          <a:p>
            <a:pPr lvl="0"/>
            <a:endParaRPr lang="en-US" sz="1100" dirty="0">
              <a:solidFill>
                <a:srgbClr val="052F61"/>
              </a:solidFill>
            </a:endParaRPr>
          </a:p>
          <a:p>
            <a:pPr lvl="0"/>
            <a:r>
              <a:rPr lang="en-US" sz="1100" dirty="0">
                <a:solidFill>
                  <a:srgbClr val="052F61"/>
                </a:solidFill>
              </a:rPr>
              <a:t>​</a:t>
            </a:r>
            <a:r>
              <a:rPr lang="en-US" sz="1100" b="1" dirty="0">
                <a:solidFill>
                  <a:srgbClr val="052F61"/>
                </a:solidFill>
              </a:rPr>
              <a:t>Salvation Army Huntsville AL </a:t>
            </a:r>
            <a:r>
              <a:rPr lang="en-US" sz="1100" dirty="0">
                <a:solidFill>
                  <a:srgbClr val="052F61"/>
                </a:solidFill>
              </a:rPr>
              <a:t>- The Salvation Army’s Drug and Alcohol Rehabilitation Program, known as the CSRC (Corps Salvage and Rehabilitation Center) provides spiritual, social, and emotional assistance for men who have lost the ability to cope with their problems and provide for themselves.  The program offers a clean and healthy living environment, good food, work therapy, leisure time activities, group and individual counseling, spiritual direction, and resources to assist each person to develop life skills and a personal relationship with God as provided by Jesus Christ.  6-12 months, beds for 23 men, ages 21-60.</a:t>
            </a:r>
          </a:p>
          <a:p>
            <a:pPr lvl="0"/>
            <a:endParaRPr lang="en-US" sz="1100" b="1" dirty="0">
              <a:solidFill>
                <a:srgbClr val="052F61"/>
              </a:solidFill>
            </a:endParaRPr>
          </a:p>
          <a:p>
            <a:pPr lvl="0"/>
            <a:r>
              <a:rPr lang="en-US" sz="1100" b="1" dirty="0">
                <a:solidFill>
                  <a:srgbClr val="052F61"/>
                </a:solidFill>
              </a:rPr>
              <a:t>​Restoration Ranch - Tuscumbia, AL  </a:t>
            </a:r>
            <a:r>
              <a:rPr lang="en-US" sz="1100" dirty="0">
                <a:solidFill>
                  <a:srgbClr val="052F61"/>
                </a:solidFill>
              </a:rPr>
              <a:t>from the </a:t>
            </a:r>
            <a:r>
              <a:rPr lang="en-US" sz="1100" dirty="0" err="1">
                <a:solidFill>
                  <a:srgbClr val="052F61"/>
                </a:solidFill>
              </a:rPr>
              <a:t>facebook</a:t>
            </a:r>
            <a:r>
              <a:rPr lang="en-US" sz="1100" dirty="0">
                <a:solidFill>
                  <a:srgbClr val="052F61"/>
                </a:solidFill>
              </a:rPr>
              <a:t> page: Restoration Ranch is an eight to ten month Christian Discipleship Program for people with drug, alcohol, and emotional problems. We are a division of Mission Teens, Inc., which is based in Norma, New Jersey. We are a non-denominational Faith-run ministry. There is no charge for residents to be involved in our program. Restoration Ranch is located in Tuscumbia, Alabama, and it has been in existence since 1985. It is not a rehab, it is a discipleship program. We ask that people who are interested in the program be desperate for change and willing to seek a relationship with God as the answer to their problems.</a:t>
            </a:r>
          </a:p>
          <a:p>
            <a:pPr lvl="0"/>
            <a:endParaRPr lang="en-US" sz="1100" dirty="0">
              <a:solidFill>
                <a:srgbClr val="052F61"/>
              </a:solidFill>
            </a:endParaRPr>
          </a:p>
          <a:p>
            <a:pPr lvl="0"/>
            <a:r>
              <a:rPr lang="en-US" sz="1100" b="1" dirty="0">
                <a:solidFill>
                  <a:srgbClr val="052F61"/>
                </a:solidFill>
              </a:rPr>
              <a:t>His Way </a:t>
            </a:r>
            <a:r>
              <a:rPr lang="en-US" sz="1100" dirty="0">
                <a:solidFill>
                  <a:srgbClr val="052F61"/>
                </a:solidFill>
              </a:rPr>
              <a:t>is a residential recovery program and home for men struggling with drug and alcohol addiction. Located in Huntsville, AL, His Way facility consists of three buildings sitting on almost 5 acres. The program is six months long (with an optional second 6 months), and includes proven recovery materials and classes, spiritual counseling, life skills coaching, and professional development and assistance.</a:t>
            </a:r>
          </a:p>
          <a:p>
            <a:pPr lvl="0"/>
            <a:endParaRPr lang="en-US" sz="1100" dirty="0">
              <a:solidFill>
                <a:srgbClr val="052F61"/>
              </a:solidFill>
            </a:endParaRPr>
          </a:p>
          <a:p>
            <a:pPr lvl="0"/>
            <a:r>
              <a:rPr lang="en-US" sz="1100" b="1" dirty="0">
                <a:solidFill>
                  <a:srgbClr val="052F61"/>
                </a:solidFill>
              </a:rPr>
              <a:t>​New Life for Women </a:t>
            </a:r>
            <a:r>
              <a:rPr lang="en-US" sz="1100" dirty="0">
                <a:solidFill>
                  <a:srgbClr val="052F61"/>
                </a:solidFill>
              </a:rPr>
              <a:t>- Gadsden, AL  </a:t>
            </a:r>
            <a:r>
              <a:rPr lang="en-US" sz="1100" dirty="0" err="1">
                <a:solidFill>
                  <a:srgbClr val="052F61"/>
                </a:solidFill>
              </a:rPr>
              <a:t>NewLife</a:t>
            </a:r>
            <a:r>
              <a:rPr lang="en-US" sz="1100" dirty="0">
                <a:solidFill>
                  <a:srgbClr val="052F61"/>
                </a:solidFill>
              </a:rPr>
              <a:t> is a Long-term, Intensive, Faith-based, Experiential treatment program for women who need help in overcoming their addiction to drugs or alcohol. The </a:t>
            </a:r>
            <a:r>
              <a:rPr lang="en-US" sz="1100" dirty="0" err="1">
                <a:solidFill>
                  <a:srgbClr val="052F61"/>
                </a:solidFill>
              </a:rPr>
              <a:t>NewLife</a:t>
            </a:r>
            <a:r>
              <a:rPr lang="en-US" sz="1100" dirty="0">
                <a:solidFill>
                  <a:srgbClr val="052F61"/>
                </a:solidFill>
              </a:rPr>
              <a:t> program offers: individualized treatment planning, individual therapy, group counseling and family support services. Our rehabilitation program addresses: addiction, relapse prevention, family dynamics, parenting skills, stress and anger management, coping skills, domestic abuse, and basic living skills  *SF</a:t>
            </a:r>
          </a:p>
          <a:p>
            <a:pPr lvl="0"/>
            <a:endParaRPr lang="en-US" sz="1100" dirty="0">
              <a:solidFill>
                <a:srgbClr val="052F61"/>
              </a:solidFill>
            </a:endParaRPr>
          </a:p>
          <a:p>
            <a:pPr lvl="0"/>
            <a:r>
              <a:rPr lang="en-US" sz="1100" dirty="0">
                <a:solidFill>
                  <a:srgbClr val="052F61"/>
                </a:solidFill>
              </a:rPr>
              <a:t>​</a:t>
            </a:r>
            <a:r>
              <a:rPr lang="en-US" sz="1100" b="1" dirty="0">
                <a:solidFill>
                  <a:srgbClr val="052F61"/>
                </a:solidFill>
              </a:rPr>
              <a:t>Restoring Women Outreach </a:t>
            </a:r>
            <a:r>
              <a:rPr lang="en-US" sz="1100" dirty="0">
                <a:solidFill>
                  <a:srgbClr val="052F61"/>
                </a:solidFill>
              </a:rPr>
              <a:t>- Cullman, AL  - Restoring Women Outreach is a 12-Step based yearlong (12-18 months) program created with the vision and purpose of helping ladies whose lives have been damaged by the disease of addiction.  It is our mission to rehabilitate these lives through our program and provide these women with the resources and  skills needed to move forward in their life and re-enter society as a positive confident woman. Classes teach women with addiction how to take responsibility for themselves and others, while allowing God to restore their lives.</a:t>
            </a:r>
          </a:p>
          <a:p>
            <a:pPr lvl="0"/>
            <a:endParaRPr lang="en-US" sz="1100" dirty="0">
              <a:solidFill>
                <a:srgbClr val="052F61"/>
              </a:solidFill>
            </a:endParaRPr>
          </a:p>
          <a:p>
            <a:pPr lvl="0"/>
            <a:r>
              <a:rPr lang="en-US" sz="1100" b="1" dirty="0">
                <a:solidFill>
                  <a:srgbClr val="052F61"/>
                </a:solidFill>
              </a:rPr>
              <a:t>The Foundry Ministries </a:t>
            </a:r>
            <a:r>
              <a:rPr lang="en-US" sz="1100" dirty="0">
                <a:solidFill>
                  <a:srgbClr val="052F61"/>
                </a:solidFill>
              </a:rPr>
              <a:t>– 12-month Recovery Program is built on the foundation of a Christ-centered curriculum focused on life-long thought, habit and behavior change. Two campuses: Foundry Farm for men who find a rural environment more conducive to their recovery is located just east of Cullman, AL. The Foundry Farm offers 80 beds for men seeking recovery. The Bessemer campus is located in the heart of Bessemer, AL and provides shelter for 55 women and 132 men. </a:t>
            </a:r>
          </a:p>
        </p:txBody>
      </p:sp>
    </p:spTree>
    <p:extLst>
      <p:ext uri="{BB962C8B-B14F-4D97-AF65-F5344CB8AC3E}">
        <p14:creationId xmlns:p14="http://schemas.microsoft.com/office/powerpoint/2010/main" val="118533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may contain: 61 people, people smiling">
            <a:extLst>
              <a:ext uri="{FF2B5EF4-FFF2-40B4-BE49-F238E27FC236}">
                <a16:creationId xmlns:a16="http://schemas.microsoft.com/office/drawing/2014/main" id="{157B2E94-BCE6-4416-8F34-32D5ABAED3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722" b="2302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97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s://lh3.googleusercontent.com/3qPfXwDQJ1blt_oMYZePyf00F-1EE-e_3vWbz4F5jck4ceBYAYI61LEEOGS5aSvUCkVzbl_YajL6z8aWwXX4ox2BN76ByBFsRolGTx1FmY7mU-8RxdHfceEqfQj2dB19T7TIryC3fpty--y4L9XIFGpIh8BYCuFV07o0MjJXIWw404pECGi7EtSO8FHNlXU551zq0Ns80L3Vv4wqQZvLdHoUGIyunff9B2WmneWMCNhsfMq5lRXD3gtoHz57TrMEUJt4ZOicwzpwufHbTtCk77vNZHWSFD-bjH1QaFyHL-wXjfe14IHx6py4fIdWTCWsfhgkLnIDgO3u1r6fUQdfrVZvJdCk99m61uWqju9DbEB-ViWc81PZ4uKywS2tW50FSi5Qh4JW0OaL2CEu2EOIz7oNeiqGQo3L-XLImy-7Eq5p1xhun5EvKp8EfVLRvoWqLXQzgFM4XOmUmgcG6RCgCJ3m0vpfdOCxtD8lFKOOsEtAt2g-q1AnAmMQii97GMznVY6gq-m_J1QW1GNb7K1d3AYUf1hy38aGtb7IbYb8MSxML7v0yuKtQydgh40bowYPOCzecRCLPiydtUUVRzpc94zbZ4pGugSKFZdExPsMPfBztoZMPFK3_lWnbLQZ_tFz=w1240-h920-no">
            <a:extLst>
              <a:ext uri="{FF2B5EF4-FFF2-40B4-BE49-F238E27FC236}">
                <a16:creationId xmlns:a16="http://schemas.microsoft.com/office/drawing/2014/main" id="{CB1FBCA9-1C34-40E7-9789-FA296C758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440" y="643467"/>
            <a:ext cx="750311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165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2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https://lh3.googleusercontent.com/rdOR28TEkhh8mXdiE_7qQGJeHYRFYfsY19xV1fexBdZP0NgDpcFnFbjiuJf3n_1c2sf9Ta-pJ3QknV53BQzFMMkSJBldCCQD28EQRmBpsbM6fAKHA5dkf2tx18VrsEPw2F9Vge_edpW10KJO1i83OvBbP_ULE4GhwdLshpw8FAPqVS4MFIthzQSg8pSoJWxV-6Uzd-OKnW14JzZ5qsSVW8XssDtZoQ9h0cWWsBE7vc75T1skTmexJU_wwzyOwnNBsQHpfaXkbKVedX0HewbzCnop8YwW0TztRrjZ3GO0kjr-n0Nmo4zJZdkkDGIwhHbrHP8TgtxTh6GPqDlrCgAAvNnDU6g3JBhuZnWt5vmLiMoOMMYUDqWkejkolp9rgzpMAaciF5m-gUo1oqozd3L96dt_YXrUv_s3SqVrxan1BvwxMTnV2goyMR7uUakBDQR_EUMXo2L2oBEXOEjO1DPPYx90U_uNm2NgCyH5UYpVf9NwRt9nwYK_uvGb3WN-f_NFq2Wum-7TpLg3XlttSnLUD6YAxi03mQCuyxFge9xZIzR1bVOPB-zijOEtDzSY3O1pJAvS53N1e-l2EOTlnPnbv9i8toTZIOdQYUj2UNBOuzPNpVPISgIYEqBF-M9H9l5z=w533-h579-no">
            <a:extLst>
              <a:ext uri="{FF2B5EF4-FFF2-40B4-BE49-F238E27FC236}">
                <a16:creationId xmlns:a16="http://schemas.microsoft.com/office/drawing/2014/main" id="{604AB776-89BE-4EA9-B73E-B3ABB9DE7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310" y="643467"/>
            <a:ext cx="512538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781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1ECD48A-A6CE-48F3-8E89-3399C9938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Single Corner Snipped 72">
            <a:extLst>
              <a:ext uri="{FF2B5EF4-FFF2-40B4-BE49-F238E27FC236}">
                <a16:creationId xmlns:a16="http://schemas.microsoft.com/office/drawing/2014/main" id="{0A3F7A1B-3080-4A65-A240-2E1A6EF8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
            <a:ext cx="12188952" cy="5571071"/>
          </a:xfrm>
          <a:prstGeom prst="snip1Rect">
            <a:avLst>
              <a:gd name="adj"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lh3.googleusercontent.com/LQJ5TrKM4iFZVorJ1Q763BW-5F3Fku01DTeHHwH7Omx-oIQ4G7AxECjR4BO1PZTv7KDhdKLLM1-ZkGm5H42_cwJjxA2qzwAqx47H6BHFjBpSys9v7kBeA8-oI9OSOv4wZfehJaDFeq2ozt9zsQtRCnEYk2xgqzkxG4UCVRwE8gOrdjFi-vbpizga_BQHFFVl0oF71IAhRYcR5Ki7r8Nhdiwurt5nayQbhLHJpxhLmdMsovnEwibVoLkBLwXaj3dxERJPmnmAWsn0UERoGMuek6Hh0-lRhzSqCYfr5bUa-L7zT8r0Ka0ZhsAbY9exZxqpren_LQBos0YO3nlv3uvCYUUAs5ziov-e24voKU0ctszzV3TuNwbkZQzmo6sifRruHfqUDfEe5jCpOw5c74pR5u4TbzbeLLxAm2qt5W1u_487sdQp6ZiHHMcfLb8VymCvpW-R-7I3GI2VVpKda36Pw29JTU6tTBtz5KHULJh5C4vYzbNtaxydy_AO0xqEhX316Lpb4wM1Wd7UaRoezqWRpSaH1g3KyUDBx5qhIGYVAlGr0ocdg6FjTt2Zx4X7Nz3tm7FFPU0pLGI35gaZAS4I6RPl_tlpUCGHeeznhEUywrdr4WNdCEv7OXHO9kumdJIa=w1223-h920-no">
            <a:extLst>
              <a:ext uri="{FF2B5EF4-FFF2-40B4-BE49-F238E27FC236}">
                <a16:creationId xmlns:a16="http://schemas.microsoft.com/office/drawing/2014/main" id="{8F74B832-2299-411E-BE20-67F78B70C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0" y="118612"/>
            <a:ext cx="8707902" cy="5339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358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generated with high confidence">
            <a:extLst>
              <a:ext uri="{FF2B5EF4-FFF2-40B4-BE49-F238E27FC236}">
                <a16:creationId xmlns:a16="http://schemas.microsoft.com/office/drawing/2014/main" id="{891B7D51-C80B-4AA9-8349-0C273B9095A3}"/>
              </a:ext>
            </a:extLst>
          </p:cNvPr>
          <p:cNvPicPr>
            <a:picLocks noChangeAspect="1"/>
          </p:cNvPicPr>
          <p:nvPr/>
        </p:nvPicPr>
        <p:blipFill rotWithShape="1">
          <a:blip r:embed="rId3"/>
          <a:srcRect l="15517" r="12732" b="-2"/>
          <a:stretch/>
        </p:blipFill>
        <p:spPr>
          <a:xfrm>
            <a:off x="7430350" y="4480091"/>
            <a:ext cx="1959107" cy="1548507"/>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0D07A299-FA42-430C-9B81-26879CFBF679}"/>
              </a:ext>
            </a:extLst>
          </p:cNvPr>
          <p:cNvPicPr>
            <a:picLocks noChangeAspect="1"/>
          </p:cNvPicPr>
          <p:nvPr/>
        </p:nvPicPr>
        <p:blipFill rotWithShape="1">
          <a:blip r:embed="rId4"/>
          <a:stretch/>
        </p:blipFill>
        <p:spPr>
          <a:xfrm>
            <a:off x="4182842" y="3829068"/>
            <a:ext cx="2277227" cy="1714500"/>
          </a:xfrm>
          <a:prstGeom prst="rect">
            <a:avLst/>
          </a:prstGeom>
        </p:spPr>
      </p:pic>
      <p:sp>
        <p:nvSpPr>
          <p:cNvPr id="9" name="AutoShape 8" descr="Image result for university of alabama collegiate recovery">
            <a:extLst>
              <a:ext uri="{FF2B5EF4-FFF2-40B4-BE49-F238E27FC236}">
                <a16:creationId xmlns:a16="http://schemas.microsoft.com/office/drawing/2014/main" id="{8CB3087B-E323-4DBB-96CE-DB0FC48C569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D5DB2E63-7235-4769-BA00-718535DC860E}"/>
              </a:ext>
            </a:extLst>
          </p:cNvPr>
          <p:cNvPicPr>
            <a:picLocks noChangeAspect="1"/>
          </p:cNvPicPr>
          <p:nvPr/>
        </p:nvPicPr>
        <p:blipFill>
          <a:blip r:embed="rId5"/>
          <a:stretch>
            <a:fillRect/>
          </a:stretch>
        </p:blipFill>
        <p:spPr>
          <a:xfrm>
            <a:off x="334724" y="3697357"/>
            <a:ext cx="3471522" cy="2331241"/>
          </a:xfrm>
          <a:prstGeom prst="rect">
            <a:avLst/>
          </a:prstGeom>
        </p:spPr>
      </p:pic>
      <p:pic>
        <p:nvPicPr>
          <p:cNvPr id="12" name="Picture 11">
            <a:extLst>
              <a:ext uri="{FF2B5EF4-FFF2-40B4-BE49-F238E27FC236}">
                <a16:creationId xmlns:a16="http://schemas.microsoft.com/office/drawing/2014/main" id="{12151191-D6A1-4C29-8FCD-560BAAF1A7E9}"/>
              </a:ext>
            </a:extLst>
          </p:cNvPr>
          <p:cNvPicPr>
            <a:picLocks noChangeAspect="1"/>
          </p:cNvPicPr>
          <p:nvPr/>
        </p:nvPicPr>
        <p:blipFill>
          <a:blip r:embed="rId6"/>
          <a:stretch>
            <a:fillRect/>
          </a:stretch>
        </p:blipFill>
        <p:spPr>
          <a:xfrm>
            <a:off x="4289358" y="1494845"/>
            <a:ext cx="2118507" cy="1143994"/>
          </a:xfrm>
          <a:prstGeom prst="rect">
            <a:avLst/>
          </a:prstGeom>
        </p:spPr>
      </p:pic>
      <p:pic>
        <p:nvPicPr>
          <p:cNvPr id="5" name="Picture 4">
            <a:extLst>
              <a:ext uri="{FF2B5EF4-FFF2-40B4-BE49-F238E27FC236}">
                <a16:creationId xmlns:a16="http://schemas.microsoft.com/office/drawing/2014/main" id="{0831D125-EAA8-42A6-9019-DF940729373E}"/>
              </a:ext>
            </a:extLst>
          </p:cNvPr>
          <p:cNvPicPr>
            <a:picLocks noChangeAspect="1"/>
          </p:cNvPicPr>
          <p:nvPr/>
        </p:nvPicPr>
        <p:blipFill rotWithShape="1">
          <a:blip r:embed="rId7"/>
          <a:srcRect l="5923" r="9448" b="2"/>
          <a:stretch/>
        </p:blipFill>
        <p:spPr>
          <a:xfrm>
            <a:off x="563643" y="593857"/>
            <a:ext cx="3371287" cy="2260661"/>
          </a:xfrm>
          <a:prstGeom prst="rect">
            <a:avLst/>
          </a:prstGeom>
        </p:spPr>
      </p:pic>
      <p:pic>
        <p:nvPicPr>
          <p:cNvPr id="13" name="Picture 12">
            <a:extLst>
              <a:ext uri="{FF2B5EF4-FFF2-40B4-BE49-F238E27FC236}">
                <a16:creationId xmlns:a16="http://schemas.microsoft.com/office/drawing/2014/main" id="{DED9CCEC-EFC3-4873-9762-EDFE2C5BA73B}"/>
              </a:ext>
            </a:extLst>
          </p:cNvPr>
          <p:cNvPicPr>
            <a:picLocks noChangeAspect="1"/>
          </p:cNvPicPr>
          <p:nvPr/>
        </p:nvPicPr>
        <p:blipFill>
          <a:blip r:embed="rId8"/>
          <a:stretch>
            <a:fillRect/>
          </a:stretch>
        </p:blipFill>
        <p:spPr>
          <a:xfrm>
            <a:off x="6602828" y="322695"/>
            <a:ext cx="2786629" cy="3739021"/>
          </a:xfrm>
          <a:prstGeom prst="rect">
            <a:avLst/>
          </a:prstGeom>
        </p:spPr>
      </p:pic>
    </p:spTree>
    <p:extLst>
      <p:ext uri="{BB962C8B-B14F-4D97-AF65-F5344CB8AC3E}">
        <p14:creationId xmlns:p14="http://schemas.microsoft.com/office/powerpoint/2010/main" val="1066193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2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descr="https://lh3.googleusercontent.com/y1rTbE7eAjIAb2stoqLzY1Id19Q230ix5bohANkpADJl3ak_WZYuV8vhiL9xcAKAB440PBLFx-pxCQ2LqNB497jXH_i7RuxH0W8xyx3I4i-OKJbuwjIpJyGDU9VQwOix-26xNz_HeUKKtVwp-sytPN9MNKo0VEsTFUDHIReeBVp46eeSx8juK2uNczhNur5niXQtvCOVz2ZH9_mxvg51-TWrDHNvluIF74xmUt9XMOrKCppVYI--XRvwDdmsSvP3g3ZXJtYh-EhQRvGKbZXSEJeUv20p33Th8FSM2UGoQO0pc2SrPfo7H_G9n53g_FbiOn_VBl0uU9r4HHamAM0k5_Y9RgSDYlIrDUaymjI6wZrlJU_u7Jg2fMgO4ATj9Ac9mrNRmDhC7oWLApzWGFD0AIvWRIfSji0cdZWFvW9WC6g1fPu4CpubXTJuAAwMbpPygW_3FcNSPg38GETG3SLmcxAgNmT9sQCc0zCYG9F00laySZUnAhcNxwPxgELA7LrDH8ixkoJjQfqXsyd_NM4OAg5SxvQpr9dwH30kfuzJ2L_Gsj1AyGWSnm6bFyrsuEbhJAlhFeBJPGQk7ph3MYLuZG50W6856UYaYJfXGgy6E5D0qZhtXR6cZjNDaxOQeHV_=w889-h879-no">
            <a:extLst>
              <a:ext uri="{FF2B5EF4-FFF2-40B4-BE49-F238E27FC236}">
                <a16:creationId xmlns:a16="http://schemas.microsoft.com/office/drawing/2014/main" id="{820E5CD1-3307-4118-B5BA-592FBED0A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832" y="480060"/>
            <a:ext cx="5889950" cy="583105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s://lh3.googleusercontent.com/SUvQ7sfXvvJJSSJTU9DLUFuLI6uJdhdHGbIQ1DvCb8P14fuzBY3QrHErnnCuJSbmlnGtoOr-XcbPVpSImD9OKRhMFyoxNlK_CsZ8TcE7Cmz83m4TL8PP5miGv9NsC7vB_twsH33a5E7jYQI55x9W-cPQD4URyOO5zNYDC6eGSSTKazoeNfoO-8yGBiW0LmZm56ut3EHhLUc4_vKjOosU00ss6MqnfiCCsmQ3UFj8DbS-gf_5CbRLaDmmxG5vRE5wxXnzzP0im7qeVCy3cBbs7DLiWGsobZHF7QPNZQrlxi6C4Q_SoaIwt3WjeUgDLHSwdxGgIP0154X_hilBIbxegzAgSGKG_IMAeKdJwj2zbnFoS1IHKEf08xeCOOaJQBV2aumGgr_xYGaXbe9ePG6HjOGxnzPuCHaoxOcGbWF2224SZ9kGA7lWbc6335JM9odf2Pa6lX77So9K3dRi1yPLXIiWn1kI9uIgimxfhSgxJVaqnbf1jbvXXxv-YGSEdewbjO6aX18xSeMQKLj6IHhUuu0Lm6qY7nzb5yt0e5-sj296t7_k6o8ooL0QGV2t3lCyJKDBqJj6qM-pYVmhylTLuVOiYMPvPWUwHoozr8c4FUxFy857HBreqPfKjN-v2UhS=w1200-h920-no">
            <a:extLst>
              <a:ext uri="{FF2B5EF4-FFF2-40B4-BE49-F238E27FC236}">
                <a16:creationId xmlns:a16="http://schemas.microsoft.com/office/drawing/2014/main" id="{760CDF63-4D83-429C-ABCC-4812B77C859E}"/>
              </a:ext>
            </a:extLst>
          </p:cNvPr>
          <p:cNvSpPr>
            <a:spLocks noChangeAspect="1" noChangeArrowheads="1"/>
          </p:cNvSpPr>
          <p:nvPr/>
        </p:nvSpPr>
        <p:spPr bwMode="auto">
          <a:xfrm>
            <a:off x="1622425" y="-320043"/>
            <a:ext cx="9363026" cy="71780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9327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18A3C-493A-4122-84AF-9D4B4139508C}"/>
              </a:ext>
            </a:extLst>
          </p:cNvPr>
          <p:cNvSpPr/>
          <p:nvPr/>
        </p:nvSpPr>
        <p:spPr>
          <a:xfrm>
            <a:off x="2253006" y="1508289"/>
            <a:ext cx="6890994" cy="4154984"/>
          </a:xfrm>
          <a:prstGeom prst="rect">
            <a:avLst/>
          </a:prstGeom>
        </p:spPr>
        <p:txBody>
          <a:bodyPr wrap="square">
            <a:spAutoFit/>
          </a:bodyPr>
          <a:lstStyle/>
          <a:p>
            <a:pPr fontAlgn="base"/>
            <a:r>
              <a:rPr lang="en-US" sz="2400" b="1" dirty="0">
                <a:solidFill>
                  <a:srgbClr val="444340"/>
                </a:solidFill>
                <a:latin typeface="inherit"/>
              </a:rPr>
              <a:t>Methadone: </a:t>
            </a:r>
            <a:r>
              <a:rPr lang="en-US" sz="2400" dirty="0">
                <a:solidFill>
                  <a:srgbClr val="444340"/>
                </a:solidFill>
                <a:latin typeface="Open Sans"/>
              </a:rPr>
              <a:t>Methadone works by changing how the brain and nervous system respond to pain. It lessens the painful symptoms of opiate withdrawal and blocks the euphoric effects of opiate drugs such as heroin, morphine, and codeine, as well as semi-synthetic opioids such as oxycodone and hydrocodone. Methadone is offered in pill, liquid, and wafer forms and is taken once a day. The length of time in methadone treatment varies from person to person.</a:t>
            </a:r>
          </a:p>
        </p:txBody>
      </p:sp>
      <p:sp>
        <p:nvSpPr>
          <p:cNvPr id="3" name="Rectangle 2">
            <a:extLst>
              <a:ext uri="{FF2B5EF4-FFF2-40B4-BE49-F238E27FC236}">
                <a16:creationId xmlns:a16="http://schemas.microsoft.com/office/drawing/2014/main" id="{C1A5CAE2-C9D9-4056-BA1C-FF3C3B67B5C5}"/>
              </a:ext>
            </a:extLst>
          </p:cNvPr>
          <p:cNvSpPr/>
          <p:nvPr/>
        </p:nvSpPr>
        <p:spPr>
          <a:xfrm>
            <a:off x="1676399" y="528579"/>
            <a:ext cx="8839201" cy="769441"/>
          </a:xfrm>
          <a:prstGeom prst="rect">
            <a:avLst/>
          </a:prstGeom>
        </p:spPr>
        <p:txBody>
          <a:bodyPr wrap="square">
            <a:spAutoFit/>
          </a:bodyPr>
          <a:lstStyle/>
          <a:p>
            <a:pPr lvl="0" algn="ctr"/>
            <a:r>
              <a:rPr lang="en-US" sz="4400" b="1" dirty="0">
                <a:ln/>
                <a:solidFill>
                  <a:srgbClr val="FFFF00"/>
                </a:solidFill>
              </a:rPr>
              <a:t>Medication Assisted Treatment</a:t>
            </a:r>
          </a:p>
        </p:txBody>
      </p:sp>
    </p:spTree>
    <p:extLst>
      <p:ext uri="{BB962C8B-B14F-4D97-AF65-F5344CB8AC3E}">
        <p14:creationId xmlns:p14="http://schemas.microsoft.com/office/powerpoint/2010/main" val="2662561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24D4ED-3981-46D1-AADF-446643715920}"/>
              </a:ext>
            </a:extLst>
          </p:cNvPr>
          <p:cNvSpPr/>
          <p:nvPr/>
        </p:nvSpPr>
        <p:spPr>
          <a:xfrm>
            <a:off x="2350415" y="1802051"/>
            <a:ext cx="7491167" cy="3724096"/>
          </a:xfrm>
          <a:prstGeom prst="rect">
            <a:avLst/>
          </a:prstGeom>
        </p:spPr>
        <p:txBody>
          <a:bodyPr wrap="square">
            <a:spAutoFit/>
          </a:bodyPr>
          <a:lstStyle/>
          <a:p>
            <a:pPr fontAlgn="base"/>
            <a:r>
              <a:rPr lang="en-US" sz="2400" b="1" dirty="0">
                <a:solidFill>
                  <a:srgbClr val="444340"/>
                </a:solidFill>
                <a:latin typeface="inherit"/>
              </a:rPr>
              <a:t>Buprenorphine (Suboxone): </a:t>
            </a:r>
            <a:r>
              <a:rPr lang="en-US" sz="2400" dirty="0">
                <a:solidFill>
                  <a:srgbClr val="444340"/>
                </a:solidFill>
                <a:latin typeface="Open Sans"/>
              </a:rPr>
              <a:t>Like methadone, buprenorphine suppresses and reduces opiate cravings. It can come in a pill form or sublingual tablet that is placed under the tongue. Buprenorphine has unique pharmacological properties that help lower the potential for misuse, reduce the effects of physical dependency to opioids (such as withdrawal symptoms and cravings), and increase safety in cases of overdose. </a:t>
            </a:r>
          </a:p>
          <a:p>
            <a:pPr fontAlgn="base"/>
            <a:endParaRPr lang="en-US" sz="2000" dirty="0">
              <a:solidFill>
                <a:srgbClr val="444340"/>
              </a:solidFill>
              <a:latin typeface="Open Sans"/>
            </a:endParaRPr>
          </a:p>
        </p:txBody>
      </p:sp>
      <p:pic>
        <p:nvPicPr>
          <p:cNvPr id="3" name="Picture 2">
            <a:extLst>
              <a:ext uri="{FF2B5EF4-FFF2-40B4-BE49-F238E27FC236}">
                <a16:creationId xmlns:a16="http://schemas.microsoft.com/office/drawing/2014/main" id="{0573501C-84E1-4937-90D8-CFE415FDB4A2}"/>
              </a:ext>
            </a:extLst>
          </p:cNvPr>
          <p:cNvPicPr>
            <a:picLocks noChangeAspect="1"/>
          </p:cNvPicPr>
          <p:nvPr/>
        </p:nvPicPr>
        <p:blipFill>
          <a:blip r:embed="rId2"/>
          <a:stretch>
            <a:fillRect/>
          </a:stretch>
        </p:blipFill>
        <p:spPr>
          <a:xfrm>
            <a:off x="1621147" y="369674"/>
            <a:ext cx="8949704" cy="1176630"/>
          </a:xfrm>
          <a:prstGeom prst="rect">
            <a:avLst/>
          </a:prstGeom>
        </p:spPr>
      </p:pic>
    </p:spTree>
    <p:extLst>
      <p:ext uri="{BB962C8B-B14F-4D97-AF65-F5344CB8AC3E}">
        <p14:creationId xmlns:p14="http://schemas.microsoft.com/office/powerpoint/2010/main" val="2552510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08EF08-A5C7-4131-A751-9432F6E9CDA1}"/>
              </a:ext>
            </a:extLst>
          </p:cNvPr>
          <p:cNvSpPr/>
          <p:nvPr/>
        </p:nvSpPr>
        <p:spPr>
          <a:xfrm>
            <a:off x="2391508" y="1711598"/>
            <a:ext cx="7455877" cy="3785652"/>
          </a:xfrm>
          <a:prstGeom prst="rect">
            <a:avLst/>
          </a:prstGeom>
        </p:spPr>
        <p:txBody>
          <a:bodyPr wrap="square">
            <a:spAutoFit/>
          </a:bodyPr>
          <a:lstStyle/>
          <a:p>
            <a:pPr fontAlgn="base"/>
            <a:r>
              <a:rPr lang="en-US" sz="2000" b="1" dirty="0">
                <a:solidFill>
                  <a:srgbClr val="444340"/>
                </a:solidFill>
                <a:latin typeface="inherit"/>
              </a:rPr>
              <a:t>Naltrexone (Vivitrol): </a:t>
            </a:r>
            <a:r>
              <a:rPr lang="en-US" sz="2000" dirty="0">
                <a:solidFill>
                  <a:srgbClr val="444340"/>
                </a:solidFill>
                <a:latin typeface="Open Sans"/>
              </a:rPr>
              <a:t>Naltrexone works differently than methadone and buprenorphine in the treatment of opioid dependency. Naltrexone blocks the euphoric and sedative effects of the abused drug and prevents feelings of euphoria. Naltrexone binds and blocks opioid receptors, and is reported to reduce opioid cravings. There is no abuse and diversion potential with naltrexone. If a person relapses, naltrexone prevents the feeling of getting high. This medication is available in pill form and an extended release monthly injectable (Vivitrol). Medicaid and some private insurance companies provide coverage for naltrexone treatment. However, coverage amounts of may vary from plan to plan.</a:t>
            </a:r>
            <a:endParaRPr lang="en-US" sz="2000" b="0" i="0" dirty="0">
              <a:solidFill>
                <a:srgbClr val="444340"/>
              </a:solidFill>
              <a:effectLst/>
              <a:latin typeface="Open Sans"/>
            </a:endParaRPr>
          </a:p>
        </p:txBody>
      </p:sp>
      <p:pic>
        <p:nvPicPr>
          <p:cNvPr id="3" name="Picture 2">
            <a:extLst>
              <a:ext uri="{FF2B5EF4-FFF2-40B4-BE49-F238E27FC236}">
                <a16:creationId xmlns:a16="http://schemas.microsoft.com/office/drawing/2014/main" id="{430DCA59-D976-4891-B24A-A3D180E88A2A}"/>
              </a:ext>
            </a:extLst>
          </p:cNvPr>
          <p:cNvPicPr>
            <a:picLocks noChangeAspect="1"/>
          </p:cNvPicPr>
          <p:nvPr/>
        </p:nvPicPr>
        <p:blipFill>
          <a:blip r:embed="rId2"/>
          <a:stretch>
            <a:fillRect/>
          </a:stretch>
        </p:blipFill>
        <p:spPr>
          <a:xfrm>
            <a:off x="1621148" y="363627"/>
            <a:ext cx="8949704" cy="1176630"/>
          </a:xfrm>
          <a:prstGeom prst="rect">
            <a:avLst/>
          </a:prstGeom>
        </p:spPr>
      </p:pic>
    </p:spTree>
    <p:extLst>
      <p:ext uri="{BB962C8B-B14F-4D97-AF65-F5344CB8AC3E}">
        <p14:creationId xmlns:p14="http://schemas.microsoft.com/office/powerpoint/2010/main" val="2928485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4" descr="https://lh3.googleusercontent.com/ASv5mBqDOSCiX5PFe8vIObed5_4MsUDKoTYEV9EpyW0DwlI2QgV8PaB_gclAvOYKZZD5ACNaQbstskzzjWS0mm4DvX3MjtYxYjtb3NJ0cI9v2apLFEm1QpHXg_qWD3bPzJwRztS5ecxEqaxAD80WvNb0AvqZ_hqx5FvKRdl5WdkuRwW7VL-8TdF3YuHSSp0V9naY1B2r6-nhbsW3bJSjAtrj7lK1zBOOCn1A7sfUENixYsfkEyufN4a7sgGWxMQRNa2IiyYVDsyHpOmmIkhXHj_Gh8Jn8qrSSZKy89B-QIklpxynbEVi3uJ9gQsiYICIEwNPm0O0HI7STsk9z_ruYBxSCPwOVbKYlAJxtutJTDB_dhRYM_PpSEHFT9tHYEqrAmWGScrtkLDMjmAQrB2K9T2MJMzkBL043-8Tu3Z-eNZMEFMywflnOTHO1qohwEFOB3F93weMpDThF2Oefp8591Rw2mr9PoUxnhMll6SzB1vAOzlHjzgMJl_TQrz4ex6AWVYvpddbPalbcn3MOkQ7DkKnTLboZHIx9TYsUceIXDiIrkS1_FNlr3W9DLL6rewIr4rONzA_whD22Nm74PsvsJn9f43B9LR5euzggcKQ85T2bo4UiE99OYR75Vl-7ARm=w1168-h879-no">
            <a:extLst>
              <a:ext uri="{FF2B5EF4-FFF2-40B4-BE49-F238E27FC236}">
                <a16:creationId xmlns:a16="http://schemas.microsoft.com/office/drawing/2014/main" id="{729527EA-7664-4A14-839B-B8032AB2936C}"/>
              </a:ext>
            </a:extLst>
          </p:cNvPr>
          <p:cNvSpPr>
            <a:spLocks noChangeAspect="1" noChangeArrowheads="1"/>
          </p:cNvSpPr>
          <p:nvPr/>
        </p:nvSpPr>
        <p:spPr bwMode="auto">
          <a:xfrm>
            <a:off x="1539875" y="0"/>
            <a:ext cx="911225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C4EB3BFA-7BFE-4956-8F36-DEF8A3EF66CC}"/>
              </a:ext>
            </a:extLst>
          </p:cNvPr>
          <p:cNvSpPr/>
          <p:nvPr/>
        </p:nvSpPr>
        <p:spPr>
          <a:xfrm>
            <a:off x="1335819" y="540157"/>
            <a:ext cx="9986837" cy="2031325"/>
          </a:xfrm>
          <a:prstGeom prst="rect">
            <a:avLst/>
          </a:prstGeom>
        </p:spPr>
        <p:txBody>
          <a:bodyPr wrap="square">
            <a:spAutoFit/>
          </a:bodyPr>
          <a:lstStyle/>
          <a:p>
            <a:pPr fontAlgn="base">
              <a:buFont typeface="Arial" panose="020B0604020202020204" pitchFamily="34" charset="0"/>
              <a:buChar char="•"/>
            </a:pPr>
            <a:r>
              <a:rPr lang="en-US" b="1" dirty="0">
                <a:solidFill>
                  <a:srgbClr val="FFFFFF"/>
                </a:solidFill>
                <a:latin typeface="Raleway"/>
              </a:rPr>
              <a:t>For individuals &amp; families seeking recovery: </a:t>
            </a:r>
            <a:r>
              <a:rPr lang="en-US" dirty="0">
                <a:solidFill>
                  <a:srgbClr val="FFFFFF"/>
                </a:solidFill>
                <a:latin typeface="Raleway"/>
              </a:rPr>
              <a:t>Vivitrol is an attractive alternative to Suboxone for those not desiring to be maintained on an opioid.  Relapse rates at six months are significant, but are 10-20 percentage points lower with Vivitrol than that seen without medication assisted treatment. In the setting of outpatient care, relapse rates fall to 38% at six months as compared with 61% without the addition of Vivitrol.  Vivitrol is especially appealing for those leaving abstinent settings (prison or detox) as it protects them for four weeks from opioid overdose.</a:t>
            </a:r>
            <a:endParaRPr lang="en-US" b="0" i="0" dirty="0">
              <a:solidFill>
                <a:srgbClr val="FFFFFF"/>
              </a:solidFill>
              <a:effectLst/>
              <a:latin typeface="Raleway"/>
            </a:endParaRPr>
          </a:p>
        </p:txBody>
      </p:sp>
      <p:sp>
        <p:nvSpPr>
          <p:cNvPr id="4" name="Rectangle 3">
            <a:extLst>
              <a:ext uri="{FF2B5EF4-FFF2-40B4-BE49-F238E27FC236}">
                <a16:creationId xmlns:a16="http://schemas.microsoft.com/office/drawing/2014/main" id="{8275A3F8-7402-497D-BD33-1D0B80BD76AE}"/>
              </a:ext>
            </a:extLst>
          </p:cNvPr>
          <p:cNvSpPr/>
          <p:nvPr/>
        </p:nvSpPr>
        <p:spPr>
          <a:xfrm>
            <a:off x="726219" y="4743390"/>
            <a:ext cx="8163338" cy="1815882"/>
          </a:xfrm>
          <a:prstGeom prst="rect">
            <a:avLst/>
          </a:prstGeom>
        </p:spPr>
        <p:txBody>
          <a:bodyPr wrap="square">
            <a:spAutoFit/>
          </a:bodyPr>
          <a:lstStyle/>
          <a:p>
            <a:pPr fontAlgn="base"/>
            <a:r>
              <a:rPr lang="en-US" sz="1400" dirty="0">
                <a:solidFill>
                  <a:srgbClr val="007EA3"/>
                </a:solidFill>
                <a:latin typeface="Raleway"/>
              </a:rPr>
              <a:t>CITATIONS</a:t>
            </a:r>
          </a:p>
          <a:p>
            <a:pPr fontAlgn="base"/>
            <a:r>
              <a:rPr lang="en-US" sz="1400" dirty="0">
                <a:solidFill>
                  <a:srgbClr val="555555"/>
                </a:solidFill>
                <a:latin typeface="Raleway"/>
              </a:rPr>
              <a:t>Nunes, E. V., Gordon, M., Friedmann, P. D., Fishman, M. J., Lee, J. D., Chen, D. T., … &amp; O’Brien, C. P. (2018). Relapse to opioid use disorder after inpatient treatment: Protective effect of injection naltrexone. Journal of substance abuse treatment, 85, 49-55.</a:t>
            </a:r>
          </a:p>
          <a:p>
            <a:pPr fontAlgn="base"/>
            <a:r>
              <a:rPr lang="en-US" sz="1400" dirty="0"/>
              <a:t>Lee, J. D., Nunes, E. V., Novo, P., Bachrach, K., Bailey, G. L., Bhatt, S., … &amp; King, J. (2017). </a:t>
            </a:r>
            <a:r>
              <a:rPr lang="en-US" sz="1400" dirty="0">
                <a:hlinkClick r:id="rId2"/>
              </a:rPr>
              <a:t>Comparative effectiveness of extended-release naltrexone versus buprenorphine-naloxone for opioid relapse prevention (X: BOT): a </a:t>
            </a:r>
            <a:r>
              <a:rPr lang="en-US" sz="1400" dirty="0" err="1">
                <a:hlinkClick r:id="rId2"/>
              </a:rPr>
              <a:t>multicentre</a:t>
            </a:r>
            <a:r>
              <a:rPr lang="en-US" sz="1400" dirty="0">
                <a:hlinkClick r:id="rId2"/>
              </a:rPr>
              <a:t>, open-label, </a:t>
            </a:r>
            <a:r>
              <a:rPr lang="en-US" sz="1400" dirty="0" err="1">
                <a:hlinkClick r:id="rId2"/>
              </a:rPr>
              <a:t>randomised</a:t>
            </a:r>
            <a:r>
              <a:rPr lang="en-US" sz="1400" dirty="0">
                <a:hlinkClick r:id="rId2"/>
              </a:rPr>
              <a:t> controlled trial.</a:t>
            </a:r>
            <a:r>
              <a:rPr lang="en-US" sz="1400" dirty="0"/>
              <a:t> </a:t>
            </a:r>
            <a:r>
              <a:rPr lang="en-US" sz="1400" i="1" dirty="0"/>
              <a:t>The Lancet</a:t>
            </a:r>
            <a:r>
              <a:rPr lang="en-US" sz="1400" dirty="0"/>
              <a:t>.</a:t>
            </a:r>
            <a:endParaRPr lang="en-US" sz="1400" b="0" i="0" dirty="0">
              <a:solidFill>
                <a:srgbClr val="555555"/>
              </a:solidFill>
              <a:effectLst/>
              <a:latin typeface="Raleway"/>
            </a:endParaRPr>
          </a:p>
        </p:txBody>
      </p:sp>
      <p:sp>
        <p:nvSpPr>
          <p:cNvPr id="5" name="Rectangle 4">
            <a:extLst>
              <a:ext uri="{FF2B5EF4-FFF2-40B4-BE49-F238E27FC236}">
                <a16:creationId xmlns:a16="http://schemas.microsoft.com/office/drawing/2014/main" id="{DA89333B-6E1B-4F45-9582-DC221A6180FD}"/>
              </a:ext>
            </a:extLst>
          </p:cNvPr>
          <p:cNvSpPr/>
          <p:nvPr/>
        </p:nvSpPr>
        <p:spPr>
          <a:xfrm>
            <a:off x="1335819" y="2690336"/>
            <a:ext cx="9740347" cy="1754326"/>
          </a:xfrm>
          <a:prstGeom prst="rect">
            <a:avLst/>
          </a:prstGeom>
        </p:spPr>
        <p:txBody>
          <a:bodyPr wrap="square">
            <a:spAutoFit/>
          </a:bodyPr>
          <a:lstStyle/>
          <a:p>
            <a:pPr fontAlgn="base">
              <a:buFont typeface="Arial" panose="020B0604020202020204" pitchFamily="34" charset="0"/>
              <a:buChar char="•"/>
            </a:pPr>
            <a:r>
              <a:rPr lang="en-US" b="1" dirty="0">
                <a:solidFill>
                  <a:srgbClr val="FFFFFF"/>
                </a:solidFill>
                <a:latin typeface="Raleway"/>
              </a:rPr>
              <a:t>For individuals &amp; families seeking recovery: </a:t>
            </a:r>
            <a:r>
              <a:rPr lang="en-US" dirty="0">
                <a:solidFill>
                  <a:srgbClr val="FFFFFF"/>
                </a:solidFill>
                <a:latin typeface="Raleway"/>
              </a:rPr>
              <a:t>If you or your loved one has an opioid use disorder, Suboxone and Vivitrol both may help reduce craving and protect against relapse. Vivitrol, however, may be harder to start as it requires a period of at least a few days of opioid abstinence. These medications are not cure-alls – more than half of individuals relapsed during this 6-month study, even in the highly rigorous and controlled circumstances of a clinical trial.</a:t>
            </a:r>
            <a:endParaRPr lang="en-US" b="0" i="0" dirty="0">
              <a:solidFill>
                <a:srgbClr val="FFFFFF"/>
              </a:solidFill>
              <a:effectLst/>
              <a:latin typeface="Raleway"/>
            </a:endParaRPr>
          </a:p>
        </p:txBody>
      </p:sp>
    </p:spTree>
    <p:extLst>
      <p:ext uri="{BB962C8B-B14F-4D97-AF65-F5344CB8AC3E}">
        <p14:creationId xmlns:p14="http://schemas.microsoft.com/office/powerpoint/2010/main" val="1516968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8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46F7CEA-04C9-4E86-80FB-156851A41DA7}"/>
              </a:ext>
            </a:extLst>
          </p:cNvPr>
          <p:cNvPicPr>
            <a:picLocks noChangeAspect="1"/>
          </p:cNvPicPr>
          <p:nvPr/>
        </p:nvPicPr>
        <p:blipFill>
          <a:blip r:embed="rId2"/>
          <a:stretch>
            <a:fillRect/>
          </a:stretch>
        </p:blipFill>
        <p:spPr>
          <a:xfrm>
            <a:off x="2490134" y="643467"/>
            <a:ext cx="7211732" cy="5571066"/>
          </a:xfrm>
          <a:prstGeom prst="rect">
            <a:avLst/>
          </a:prstGeom>
        </p:spPr>
      </p:pic>
    </p:spTree>
    <p:extLst>
      <p:ext uri="{BB962C8B-B14F-4D97-AF65-F5344CB8AC3E}">
        <p14:creationId xmlns:p14="http://schemas.microsoft.com/office/powerpoint/2010/main" val="86803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https://lh3.googleusercontent.com/WghpdOtjepo5G1ANDEFAyAhqYlTOoX371qp6uKi8wJqsNdGXwSuuPjjcJHwHJp20CTfW3mR4xTzmIB5MMMxTuePMjECQwJbhLTNEGLGKtCwvLxQ5X0ibhWA6f4iM-qbcxb0yALP3dN7SW8mYXk6-I92uKxD3H7BCXp-YBZgnbjhaClQeeiYzc-fvxEm_4bK5D9YP2_0_yJKkNzGM7HNhHcrQTmSQZlrUIPRx9QKbpfPKWngY74q-hdKvTTi_Ldwm5-g4HnFe1gBiWU28LzgMHkbXDT99sXpHs72c_ZOW6QMmzeTnYv86LJ09rOQqPM7csHYPBvDMLN60gIRkJI7LcQd3q6-j0PkPYpNDnBSFScdqduTbuNBD8M4NPyjaO6uaoJYoL3WXxHDJZ80RzhfaGIQU1WbT9Aeiag4yjyIB6U7RCbpeZZJY3Erwy9SgJmpLl4ot2Z5QhFzAF_UQHGc1vVRHL4QMnID5y-cZGJWDx6vH0YvwTKZ4gVMfozcIbFk1BQEWxmpaEIC4tWBztRtqkVw5hUAlMYHx1UFUS9AiPNvYjLCAixC95LrjjVQ-AychfqekHWAWQGztbuJAN9vS42lQtWN-UADBv9jrvi6f9Wlm8FUvvQADn6BWdC5BrfAw=w655-h852-no">
            <a:extLst>
              <a:ext uri="{FF2B5EF4-FFF2-40B4-BE49-F238E27FC236}">
                <a16:creationId xmlns:a16="http://schemas.microsoft.com/office/drawing/2014/main" id="{B08CFECA-6503-47C8-8996-20BAC5B53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298" y="643467"/>
            <a:ext cx="638489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645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5364" name="Rectangle 70">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2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5" name="Rectangle 72">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https://lh3.googleusercontent.com/KR-nwAaxRse3rAo1WbvzKRHcXh7Ip83ePEXQgw5h7iixM4U7k-65ly_kuFt-JiQi9m07SeypOO54YYBBGY3gaWRCBvZIl7z_FAVYMkrAD_kKrSMsugvE7TfhkObvEec9Yhu6fx2k_fHELGgi9oYqdfHBy5WwwbrjQVPbOnKJpGn0V5DRtpepLgg6NXYpNRCGROyslPx_skWsPVysNDNssZG-LYGvbgS9M_n7X73Xw3Q-kn5sfx4hyk3i0Yk64kk_Ww1AdYaiU7oW3Mh6-LkzNkKpIa222KOAX8gZ3tc-6sahNVjF89iy1_WS6cBy_LPq7QjIQWgAdyNYZcWPRnbj5X8j3DkpnVIggWOuCX7RT8hPX3QsKw0fCIfYlYQx3xXx6HEPui4lAGd8dTZsDDcVkDmM7FqkAt1mOKEWY9qd65eqfJFd-pM9bnHW6IlEbo8PILa6F6mcfEAMbKTXIrdXM2O4PgeQyhtpewTHFzeR1LI8BZCR5loY90InIUs6JLltvYCie66HRGzGpjZkx_6jMfd8ZX6hwlkX18URs-glZNIdyKXiRhVf69NKa8XZBLbXTEUEa1pa5ciuU-jQLYrF9ajVGH4a0-1rUAi2o3E4RRnzJTWbxGHY-RF7XRZFhx3H=w1178-h879-no">
            <a:extLst>
              <a:ext uri="{FF2B5EF4-FFF2-40B4-BE49-F238E27FC236}">
                <a16:creationId xmlns:a16="http://schemas.microsoft.com/office/drawing/2014/main" id="{E8630E29-FBFF-40B4-B544-F4955D98B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030" y="643467"/>
            <a:ext cx="747794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370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B71AAD-69ED-44B3-BEAF-0A393BA283F3}"/>
              </a:ext>
            </a:extLst>
          </p:cNvPr>
          <p:cNvSpPr txBox="1"/>
          <p:nvPr/>
        </p:nvSpPr>
        <p:spPr>
          <a:xfrm>
            <a:off x="1535296" y="768218"/>
            <a:ext cx="9121408" cy="800219"/>
          </a:xfrm>
          <a:prstGeom prst="rect">
            <a:avLst/>
          </a:prstGeom>
          <a:noFill/>
        </p:spPr>
        <p:txBody>
          <a:bodyPr wrap="none" rtlCol="0">
            <a:spAutoFit/>
          </a:bodyPr>
          <a:lstStyle/>
          <a:p>
            <a:pPr algn="ctr"/>
            <a:r>
              <a:rPr lang="en-US" sz="2800" dirty="0">
                <a:latin typeface="Aharoni" panose="02010803020104030203" pitchFamily="2" charset="-79"/>
                <a:cs typeface="Aharoni" panose="02010803020104030203" pitchFamily="2" charset="-79"/>
              </a:rPr>
              <a:t>CRAFT – Community Reinforcement &amp; Family Training</a:t>
            </a:r>
          </a:p>
          <a:p>
            <a:endParaRPr lang="en-US" dirty="0"/>
          </a:p>
        </p:txBody>
      </p:sp>
      <p:pic>
        <p:nvPicPr>
          <p:cNvPr id="4" name="Picture 3" descr="A close up of a watch&#10;&#10;Description automatically generated">
            <a:extLst>
              <a:ext uri="{FF2B5EF4-FFF2-40B4-BE49-F238E27FC236}">
                <a16:creationId xmlns:a16="http://schemas.microsoft.com/office/drawing/2014/main" id="{AEB034A5-99B0-473F-B293-73A9F7C2EF80}"/>
              </a:ext>
            </a:extLst>
          </p:cNvPr>
          <p:cNvPicPr>
            <a:picLocks noChangeAspect="1"/>
          </p:cNvPicPr>
          <p:nvPr/>
        </p:nvPicPr>
        <p:blipFill>
          <a:blip r:embed="rId3"/>
          <a:stretch>
            <a:fillRect/>
          </a:stretch>
        </p:blipFill>
        <p:spPr>
          <a:xfrm>
            <a:off x="1741033" y="1568437"/>
            <a:ext cx="3571875" cy="4752975"/>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EE583E24-83AE-4213-9663-C7474DDD233F}"/>
              </a:ext>
            </a:extLst>
          </p:cNvPr>
          <p:cNvPicPr>
            <a:picLocks noChangeAspect="1"/>
          </p:cNvPicPr>
          <p:nvPr/>
        </p:nvPicPr>
        <p:blipFill>
          <a:blip r:embed="rId4"/>
          <a:stretch>
            <a:fillRect/>
          </a:stretch>
        </p:blipFill>
        <p:spPr>
          <a:xfrm>
            <a:off x="6879094" y="1568436"/>
            <a:ext cx="3057525" cy="4752975"/>
          </a:xfrm>
          <a:prstGeom prst="rect">
            <a:avLst/>
          </a:prstGeom>
        </p:spPr>
      </p:pic>
    </p:spTree>
    <p:extLst>
      <p:ext uri="{BB962C8B-B14F-4D97-AF65-F5344CB8AC3E}">
        <p14:creationId xmlns:p14="http://schemas.microsoft.com/office/powerpoint/2010/main" val="2906967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B71AAD-69ED-44B3-BEAF-0A393BA283F3}"/>
              </a:ext>
            </a:extLst>
          </p:cNvPr>
          <p:cNvSpPr txBox="1"/>
          <p:nvPr/>
        </p:nvSpPr>
        <p:spPr>
          <a:xfrm>
            <a:off x="2457022" y="2329732"/>
            <a:ext cx="7277954" cy="3139321"/>
          </a:xfrm>
          <a:prstGeom prst="rect">
            <a:avLst/>
          </a:prstGeom>
          <a:noFill/>
        </p:spPr>
        <p:txBody>
          <a:bodyPr wrap="none" rtlCol="0">
            <a:spAutoFit/>
          </a:bodyPr>
          <a:lstStyle/>
          <a:p>
            <a:pPr algn="ctr"/>
            <a:r>
              <a:rPr lang="en-US" sz="6000" b="1" dirty="0">
                <a:latin typeface="Bradley Hand ITC" panose="03070402050302030203" pitchFamily="66" charset="0"/>
                <a:cs typeface="Aharoni" panose="02010803020104030203" pitchFamily="2" charset="-79"/>
              </a:rPr>
              <a:t>The Goal is Education</a:t>
            </a:r>
          </a:p>
          <a:p>
            <a:pPr algn="ctr"/>
            <a:r>
              <a:rPr lang="en-US" sz="6000" b="1" dirty="0">
                <a:latin typeface="Bradley Hand ITC" panose="03070402050302030203" pitchFamily="66" charset="0"/>
                <a:cs typeface="Aharoni" panose="02010803020104030203" pitchFamily="2" charset="-79"/>
              </a:rPr>
              <a:t> </a:t>
            </a:r>
          </a:p>
          <a:p>
            <a:pPr algn="ctr"/>
            <a:r>
              <a:rPr lang="en-US" sz="6000" b="1" dirty="0">
                <a:latin typeface="Bradley Hand ITC" panose="03070402050302030203" pitchFamily="66" charset="0"/>
                <a:cs typeface="Aharoni" panose="02010803020104030203" pitchFamily="2" charset="-79"/>
              </a:rPr>
              <a:t>Knowledge is Power</a:t>
            </a:r>
          </a:p>
          <a:p>
            <a:endParaRPr lang="en-US" dirty="0"/>
          </a:p>
        </p:txBody>
      </p:sp>
    </p:spTree>
    <p:extLst>
      <p:ext uri="{BB962C8B-B14F-4D97-AF65-F5344CB8AC3E}">
        <p14:creationId xmlns:p14="http://schemas.microsoft.com/office/powerpoint/2010/main" val="361485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1F240E-99C9-4C6A-BD0A-15F9E69F3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C8424AD-EE61-4FBC-ABA0-36E67508F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cap="sq">
            <a:solidFill>
              <a:srgbClr val="C29C6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ttps://lh3.googleusercontent.com/hxbLZ8lEEROJlEo8zp2ONmyyoZTS0tvDJVhrabmCcAumwAeeJvFI-Hy-f5RanYckxTGC1d48ZOr5ywNn7BaaUOIOZdkn3kFsX5OGpDzDajTS3ezGTnuAx8lJszRm02awJmBC2r71Eg70itRF86totH6QP9CWyUUxD_NT7Eq9WtCKm8S16uSYzSIvM_gTkNTg4Ld-MYBALr22ZT1ZmrMR6ss9LlY_G7rmPo0lUYeEztwLVicbbtG-DhviRzJEwqspFpS6fL2Q9L3Kp6AgZv0DRJKNn3x0yaaiLUXlW4JqcGmM6SIiM-giGKcu1S0_IbLDQm-VDXOVawqq_syEM0PT8xVFau9G_8ylOP1l5vD-8K4kHFK5xcePHT21XlwKK9FtegOm7EHr9wDZi5SHwRY0RVYAY7MgajchbnryohmNSEXFZUc3JUA2LpEaeVnMQVnQjvBQVzobnSibMeMgEfY_NOcrPF3wvXNg7bj03UF6iSFKFLcu4k3oY61z3WE3SECgRuysmpsbVs01xcyRTdkfD0iH2dhlE8xiWWvQUycrIxIsrWZH7N-CSHupRysS3Ue6SM4MRHyniocoY2h2EtkN1T9bHVXZ9eQveBX2DqPRa6fLdaCR2f3vo6FwYiytlbPs=w1216-h920-no">
            <a:extLst>
              <a:ext uri="{FF2B5EF4-FFF2-40B4-BE49-F238E27FC236}">
                <a16:creationId xmlns:a16="http://schemas.microsoft.com/office/drawing/2014/main" id="{2DA2B527-5DDC-49CE-9843-9A5C56870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169" y="556016"/>
            <a:ext cx="7454549" cy="5646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9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274" name="Rectangle 76">
            <a:extLst>
              <a:ext uri="{FF2B5EF4-FFF2-40B4-BE49-F238E27FC236}">
                <a16:creationId xmlns:a16="http://schemas.microsoft.com/office/drawing/2014/main" id="{391F240E-99C9-4C6A-BD0A-15F9E69F3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275" name="Rectangle 78">
            <a:extLst>
              <a:ext uri="{FF2B5EF4-FFF2-40B4-BE49-F238E27FC236}">
                <a16:creationId xmlns:a16="http://schemas.microsoft.com/office/drawing/2014/main" id="{9C8424AD-EE61-4FBC-ABA0-36E67508F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cap="sq">
            <a:solidFill>
              <a:srgbClr val="D8E07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2" name="Picture 8" descr="https://lh3.googleusercontent.com/F4y2wlCx_SAOW2XE4ApNXesrPPGlT_9g03cLLeRMCG9aCmpA3KIZquBXqdg0MwrVpWtUhRoiOS48owldLzwdt0LskYE5WI-i6SaeoqZ9nsWOYI1iW9xJpOVjTvCMbH9nr_rZJgq7OFWL42XNDiWjRRYH9zE5o2P4M3cEhv9pWNviwATui4sjdsXDe32a_mR4K9_7063Efw4G-IMliDnk-W55KERcAZupX8oEEN-PSELfnP53BXvq97Wz-iGomcN0m4ajCG6LH6sev_MK19LL0tVww04AH1w8kgKxJdPbPz4g9EuG2-KjkeMzS7aW8dpZZwSeeXdEvnHJoK-ckyYr-NUe6GWQ7lGAO7DXSjQYgM78vyWgsLxrrdgEyEG190OjQp2ke2m0_kwz1VsEZ209qbN42w31nFAqlbUbQ5kkL6PzBfgEfYX1OJH2xgfSswmSVPWV0WqNPnPj1jr2hwZYp0wBOhfpJ7B3OLW4aMTXzbAwgsvreFjK0vd6dQfV8vncon2BSJPgYkxSfVciAe6fgg_X2oITsUJZiPEI2-wts-qouWWZ_keDdb1IOobN1X4n6xqrlVjTogz2cxN5vlSR9boXiFtGT-k0ZYk9Un8LHGWggk4H5nGUTezjj0G8Ku9I=w692-h920-no">
            <a:extLst>
              <a:ext uri="{FF2B5EF4-FFF2-40B4-BE49-F238E27FC236}">
                <a16:creationId xmlns:a16="http://schemas.microsoft.com/office/drawing/2014/main" id="{AE503D5A-BDCB-4E65-B4C8-6EDC5BA40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258" y="589474"/>
            <a:ext cx="4252429" cy="565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0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1A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https://lh3.googleusercontent.com/eY2i19GWp8AcdgNL1sSplDbLl-sUtFRi1LXDUpikja3ijKEkr_14SFZUGDy9n8yS-SkkThcpP1PrWGh4mHQG8zZhtP5RIZmfOpXrMyc8CQjSAbx3pPwoiYOXdaE6SXApeSlcl8ESAPrt1gADXVVBU742lbjtDEYipGBSMYlGuzUY0FpaQV5kPDIYg9NWgyiTPXsHwk4ZQAga8OvJh49IsNvDr3yANAYZ7DU6lqSpGWdFwNkMSIbTX1NuNl2Pq-FFAzMGi2q-L32OUyOlgv7hywTsyK4smJktrx2RdwB8If_UWTIUrFfXWqIlRgXpYgo_PdHcr0BTsvZSQFdMcwwR9Dys49wc54wUinpQsZ3HbPpAtCECBa_7LUTQgh03LbfF_R8YlV_mdgzfsrsd6tGpcIYJv4dxu85GEy5qzHAZ81DBSVI17WYQO1-5Jj1R9I54D6e4ESDSCb9q43TKNgurW8puKDYSocqDOZINlxmYBoudyg94ZpcY2p7NVoP5V1tCGo1D-5Kn0ShrfsOF0nAlxYHBs4YmDQE-rCu1LzMQp3jn4shYvs5J3XabI8txq4M3CsgTw8B0qRN9c-57fY8F2pepTkJQtOA24SF6ifrwzYzO-kyANLkolUnWyCetfEE6=w1099-h879-no">
            <a:extLst>
              <a:ext uri="{FF2B5EF4-FFF2-40B4-BE49-F238E27FC236}">
                <a16:creationId xmlns:a16="http://schemas.microsoft.com/office/drawing/2014/main" id="{F1788617-5DEA-456D-B9E4-F2AF07EFB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084" y="643467"/>
            <a:ext cx="696383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06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d14rmgtrwzf5a.cloudfront.net/sites/default/files/images/colorbox/treatmentcomponents.jpg">
            <a:extLst>
              <a:ext uri="{FF2B5EF4-FFF2-40B4-BE49-F238E27FC236}">
                <a16:creationId xmlns:a16="http://schemas.microsoft.com/office/drawing/2014/main" id="{ACBF974B-E61C-49DC-8708-F477D9BEC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083" y="538515"/>
            <a:ext cx="8087756" cy="5357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0AEF79-6032-4E73-8BA9-BA42E5FF8F11}"/>
              </a:ext>
            </a:extLst>
          </p:cNvPr>
          <p:cNvSpPr txBox="1"/>
          <p:nvPr/>
        </p:nvSpPr>
        <p:spPr>
          <a:xfrm>
            <a:off x="2121031" y="6319485"/>
            <a:ext cx="4370107" cy="369332"/>
          </a:xfrm>
          <a:prstGeom prst="rect">
            <a:avLst/>
          </a:prstGeom>
          <a:noFill/>
        </p:spPr>
        <p:txBody>
          <a:bodyPr wrap="none" rtlCol="0">
            <a:spAutoFit/>
          </a:bodyPr>
          <a:lstStyle/>
          <a:p>
            <a:r>
              <a:rPr lang="en-US" dirty="0"/>
              <a:t>Source: drugabuse.gov/publications</a:t>
            </a:r>
          </a:p>
        </p:txBody>
      </p:sp>
    </p:spTree>
    <p:extLst>
      <p:ext uri="{BB962C8B-B14F-4D97-AF65-F5344CB8AC3E}">
        <p14:creationId xmlns:p14="http://schemas.microsoft.com/office/powerpoint/2010/main" val="970818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6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bject, antenna&#10;&#10;Description generated with very high confidence">
            <a:extLst>
              <a:ext uri="{FF2B5EF4-FFF2-40B4-BE49-F238E27FC236}">
                <a16:creationId xmlns:a16="http://schemas.microsoft.com/office/drawing/2014/main" id="{CE60D6A6-EAB8-4A72-A7D7-922577B2FB08}"/>
              </a:ext>
            </a:extLst>
          </p:cNvPr>
          <p:cNvPicPr>
            <a:picLocks noChangeAspect="1"/>
          </p:cNvPicPr>
          <p:nvPr/>
        </p:nvPicPr>
        <p:blipFill>
          <a:blip r:embed="rId2"/>
          <a:stretch>
            <a:fillRect/>
          </a:stretch>
        </p:blipFill>
        <p:spPr>
          <a:xfrm>
            <a:off x="643467" y="879940"/>
            <a:ext cx="10905066" cy="5098119"/>
          </a:xfrm>
          <a:prstGeom prst="rect">
            <a:avLst/>
          </a:prstGeom>
        </p:spPr>
      </p:pic>
    </p:spTree>
    <p:extLst>
      <p:ext uri="{BB962C8B-B14F-4D97-AF65-F5344CB8AC3E}">
        <p14:creationId xmlns:p14="http://schemas.microsoft.com/office/powerpoint/2010/main" val="321369627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3082</Words>
  <Application>Microsoft Office PowerPoint</Application>
  <PresentationFormat>Widescreen</PresentationFormat>
  <Paragraphs>219</Paragraphs>
  <Slides>42</Slides>
  <Notes>8</Notes>
  <HiddenSlides>1</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42</vt:i4>
      </vt:variant>
    </vt:vector>
  </HeadingPairs>
  <TitlesOfParts>
    <vt:vector size="59" baseType="lpstr">
      <vt:lpstr>Aharoni</vt:lpstr>
      <vt:lpstr>Arial</vt:lpstr>
      <vt:lpstr>Arial</vt:lpstr>
      <vt:lpstr>Bradley Hand ITC</vt:lpstr>
      <vt:lpstr>Calibri</vt:lpstr>
      <vt:lpstr>Century Gothic</vt:lpstr>
      <vt:lpstr>Droid Sans</vt:lpstr>
      <vt:lpstr>Georgia</vt:lpstr>
      <vt:lpstr>inherit</vt:lpstr>
      <vt:lpstr>Minion W08 Bold</vt:lpstr>
      <vt:lpstr>Minion W08 Regular_1167271</vt:lpstr>
      <vt:lpstr>Open Sans</vt:lpstr>
      <vt:lpstr>Raleway</vt:lpstr>
      <vt:lpstr>Source Sans Pro</vt:lpstr>
      <vt:lpstr>Wingdings</vt:lpstr>
      <vt:lpstr>Wingdings 3</vt:lpstr>
      <vt:lpstr>Slice</vt:lpstr>
      <vt:lpstr>Lori Lioce Shannan Roberts Patty Sykstus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Lori Lioce Shannan Roberts Patty Sykstus</dc:title>
  <dc:creator>Patricia Sykstus</dc:creator>
  <cp:lastModifiedBy>Patricia Sykstus</cp:lastModifiedBy>
  <cp:revision>1</cp:revision>
  <dcterms:created xsi:type="dcterms:W3CDTF">2019-06-11T19:25:08Z</dcterms:created>
  <dcterms:modified xsi:type="dcterms:W3CDTF">2019-06-11T19:35:58Z</dcterms:modified>
</cp:coreProperties>
</file>